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86" r:id="rId4"/>
    <p:sldId id="267" r:id="rId5"/>
    <p:sldId id="282" r:id="rId6"/>
    <p:sldId id="258" r:id="rId7"/>
    <p:sldId id="259" r:id="rId8"/>
    <p:sldId id="260" r:id="rId9"/>
    <p:sldId id="266" r:id="rId10"/>
    <p:sldId id="271" r:id="rId11"/>
    <p:sldId id="273" r:id="rId12"/>
    <p:sldId id="275" r:id="rId13"/>
    <p:sldId id="276" r:id="rId14"/>
    <p:sldId id="277" r:id="rId15"/>
    <p:sldId id="278" r:id="rId16"/>
    <p:sldId id="279" r:id="rId17"/>
    <p:sldId id="283" r:id="rId18"/>
    <p:sldId id="280" r:id="rId19"/>
    <p:sldId id="268" r:id="rId20"/>
    <p:sldId id="287" r:id="rId21"/>
    <p:sldId id="288" r:id="rId22"/>
    <p:sldId id="289" r:id="rId23"/>
    <p:sldId id="285" r:id="rId24"/>
    <p:sldId id="284" r:id="rId25"/>
    <p:sldId id="261" r:id="rId2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ben Jensen" initials="T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2-05T11:55:32.264" idx="2">
    <p:pos x="3547" y="1436"/>
    <p:text>Emergence: phenomena that arise from agent interactions
* not simply predictable!
* Example: Traffic Jam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6C6DA-DEB0-8D4F-BD51-45D997585F31}" type="datetimeFigureOut">
              <a:rPr lang="de-DE" smtClean="0"/>
              <a:t>2/19/14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9E387-307C-1E4C-81F4-B8C74B485E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09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D7B0CE-2CE3-3F4D-A57D-042D36FAECF3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753090-2F86-B04A-8A83-0FBF96386838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statistical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today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95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* START: </a:t>
            </a:r>
            <a:r>
              <a:rPr lang="de-DE" baseline="0" dirty="0" err="1" smtClean="0"/>
              <a:t>interactive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knows</a:t>
            </a:r>
            <a:r>
              <a:rPr lang="de-DE" baseline="0" dirty="0" smtClean="0"/>
              <a:t> 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81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de-DE" dirty="0" smtClean="0"/>
              <a:t>Start </a:t>
            </a:r>
            <a:r>
              <a:rPr lang="de-DE" dirty="0" err="1" smtClean="0"/>
              <a:t>interactively</a:t>
            </a:r>
            <a:r>
              <a:rPr lang="de-DE" dirty="0" smtClean="0"/>
              <a:t>, </a:t>
            </a:r>
            <a:r>
              <a:rPr lang="de-DE" dirty="0" err="1" smtClean="0"/>
              <a:t>asking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students</a:t>
            </a:r>
            <a:endParaRPr lang="de-DE" baseline="0" dirty="0" smtClean="0"/>
          </a:p>
          <a:p>
            <a:pPr marL="171450" indent="-171450">
              <a:buFontTx/>
              <a:buChar char="•"/>
            </a:pPr>
            <a:r>
              <a:rPr lang="de-DE" baseline="0" dirty="0" smtClean="0"/>
              <a:t>END: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statistical</a:t>
            </a:r>
            <a:r>
              <a:rPr lang="de-DE" baseline="0" dirty="0" smtClean="0"/>
              <a:t> power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07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QUESTION: </a:t>
            </a:r>
            <a:r>
              <a:rPr lang="de-DE" dirty="0" err="1" smtClean="0"/>
              <a:t>why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58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028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QUESTION: </a:t>
            </a:r>
            <a:r>
              <a:rPr lang="de-DE" dirty="0" err="1" smtClean="0"/>
              <a:t>why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, </a:t>
            </a:r>
            <a:r>
              <a:rPr lang="de-DE" dirty="0" err="1" smtClean="0"/>
              <a:t>again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06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QUESITON: </a:t>
            </a:r>
            <a:r>
              <a:rPr lang="de-DE" dirty="0" err="1" smtClean="0"/>
              <a:t>why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, </a:t>
            </a:r>
            <a:r>
              <a:rPr lang="de-DE" dirty="0" err="1" smtClean="0"/>
              <a:t>again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9E387-307C-1E4C-81F4-B8C74B485ED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24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dirty="0" smtClean="0">
                <a:latin typeface="Calibri" charset="0"/>
              </a:rPr>
              <a:t>TODO: prepare example</a:t>
            </a:r>
            <a:endParaRPr lang="en-GB" dirty="0">
              <a:latin typeface="Calibri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1FFDC4-9963-4A4B-B881-7FC912E8EB92}" type="slidenum">
              <a:rPr lang="en-US"/>
              <a:pPr eaLnBrk="1" hangingPunct="1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43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1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98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79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81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4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9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49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68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43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D04A-1173-AE42-82A4-7FDB8155F7E5}" type="datetimeFigureOut">
              <a:rPr lang="de-DE" smtClean="0"/>
              <a:t>2/19/14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AAD69-E272-8349-B1EC-6CB79046D6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0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wm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NetLogo</a:t>
            </a:r>
            <a:r>
              <a:rPr lang="de-DE" dirty="0" smtClean="0"/>
              <a:t> &amp; 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Thorben Jensen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97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urier New" charset="0"/>
                <a:cs typeface="Courier New" charset="0"/>
              </a:rPr>
              <a:t>extension</a:t>
            </a:r>
            <a:r>
              <a:rPr lang="de-DE" dirty="0">
                <a:latin typeface="Courier New" charset="0"/>
                <a:cs typeface="Courier New" charset="0"/>
              </a:rPr>
              <a:t> [</a:t>
            </a:r>
            <a:r>
              <a:rPr lang="de-DE" dirty="0" err="1">
                <a:latin typeface="Courier New" charset="0"/>
                <a:cs typeface="Courier New" charset="0"/>
              </a:rPr>
              <a:t>r</a:t>
            </a:r>
            <a:r>
              <a:rPr lang="de-DE" dirty="0">
                <a:latin typeface="Courier New" charset="0"/>
                <a:cs typeface="Courier New" charset="0"/>
              </a:rPr>
              <a:t>]</a:t>
            </a:r>
            <a:endParaRPr lang="en-US" dirty="0">
              <a:latin typeface="Courier New" charset="0"/>
              <a:cs typeface="Courier New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686800" cy="4684712"/>
          </a:xfrm>
        </p:spPr>
        <p:txBody>
          <a:bodyPr/>
          <a:lstStyle/>
          <a:p>
            <a:endParaRPr lang="de-DE" sz="2800" dirty="0" smtClean="0">
              <a:latin typeface="Calibri" charset="0"/>
            </a:endParaRPr>
          </a:p>
          <a:p>
            <a:r>
              <a:rPr lang="de-DE" sz="2800" dirty="0" smtClean="0">
                <a:latin typeface="Calibri" charset="0"/>
              </a:rPr>
              <a:t>Execute </a:t>
            </a:r>
            <a:r>
              <a:rPr lang="de-DE" sz="2800" dirty="0">
                <a:latin typeface="Calibri" charset="0"/>
              </a:rPr>
              <a:t>R-</a:t>
            </a:r>
            <a:r>
              <a:rPr lang="de-DE" sz="2800" dirty="0" err="1">
                <a:latin typeface="Calibri" charset="0"/>
              </a:rPr>
              <a:t>commands</a:t>
            </a:r>
            <a:r>
              <a:rPr lang="de-DE" sz="2800" dirty="0">
                <a:latin typeface="Calibri" charset="0"/>
              </a:rPr>
              <a:t> </a:t>
            </a:r>
            <a:r>
              <a:rPr lang="de-DE" sz="2800" dirty="0" err="1" smtClean="0">
                <a:latin typeface="Calibri" charset="0"/>
              </a:rPr>
              <a:t>from</a:t>
            </a:r>
            <a:r>
              <a:rPr lang="de-DE" sz="2800" dirty="0" smtClean="0">
                <a:latin typeface="Calibri" charset="0"/>
              </a:rPr>
              <a:t> </a:t>
            </a:r>
            <a:r>
              <a:rPr lang="de-DE" sz="2800" dirty="0" err="1">
                <a:latin typeface="Calibri" charset="0"/>
              </a:rPr>
              <a:t>within</a:t>
            </a:r>
            <a:r>
              <a:rPr lang="de-DE" sz="2800" dirty="0">
                <a:latin typeface="Calibri" charset="0"/>
              </a:rPr>
              <a:t> </a:t>
            </a:r>
            <a:r>
              <a:rPr lang="de-DE" sz="2800" dirty="0" err="1" smtClean="0">
                <a:latin typeface="Calibri" charset="0"/>
              </a:rPr>
              <a:t>NetLogo</a:t>
            </a:r>
            <a:endParaRPr lang="de-DE" sz="2800" dirty="0" smtClean="0">
              <a:latin typeface="Calibri" charset="0"/>
            </a:endParaRPr>
          </a:p>
          <a:p>
            <a:r>
              <a:rPr lang="de-DE" sz="2800" i="1" dirty="0"/>
              <a:t>http://</a:t>
            </a:r>
            <a:r>
              <a:rPr lang="de-DE" sz="2800" i="1" dirty="0" err="1"/>
              <a:t>r-</a:t>
            </a:r>
            <a:r>
              <a:rPr lang="de-DE" sz="2800" i="1" dirty="0" err="1" smtClean="0"/>
              <a:t>ext.sourceforge.net</a:t>
            </a:r>
            <a:endParaRPr lang="de-DE" sz="2800" dirty="0"/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729021" y="3624052"/>
            <a:ext cx="2431436" cy="1545250"/>
          </a:xfrm>
          <a:prstGeom prst="wedgeRoundRectCallout">
            <a:avLst>
              <a:gd name="adj1" fmla="val -52466"/>
              <a:gd name="adj2" fmla="val 6745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431" y="4754288"/>
            <a:ext cx="1774891" cy="17748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64" y="3675692"/>
            <a:ext cx="1928516" cy="14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5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 err="1">
                <a:cs typeface="Courier New" pitchFamily="49" charset="0"/>
              </a:rPr>
              <a:t>Using</a:t>
            </a:r>
            <a:r>
              <a:rPr lang="de-DE" dirty="0">
                <a:cs typeface="Courier New" pitchFamily="49" charset="0"/>
              </a:rPr>
              <a:t>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extension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]</a:t>
            </a:r>
            <a:endParaRPr lang="en-US" dirty="0" smtClean="0"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8686800" cy="4684712"/>
          </a:xfrm>
        </p:spPr>
        <p:txBody>
          <a:bodyPr>
            <a:normAutofit/>
          </a:bodyPr>
          <a:lstStyle/>
          <a:p>
            <a:r>
              <a:rPr lang="de-DE" sz="2800" dirty="0" err="1">
                <a:latin typeface="Calibri" charset="0"/>
                <a:cs typeface="Courier New" charset="0"/>
              </a:rPr>
              <a:t>Procedures</a:t>
            </a:r>
            <a:r>
              <a:rPr lang="de-DE" sz="2800" dirty="0">
                <a:latin typeface="Calibri" charset="0"/>
                <a:cs typeface="Courier New" charset="0"/>
              </a:rPr>
              <a:t> </a:t>
            </a:r>
            <a:r>
              <a:rPr lang="de-DE" sz="2800" dirty="0" err="1">
                <a:latin typeface="Calibri" charset="0"/>
                <a:cs typeface="Courier New" charset="0"/>
              </a:rPr>
              <a:t>tab</a:t>
            </a:r>
            <a:r>
              <a:rPr lang="de-DE" sz="2800" dirty="0">
                <a:latin typeface="Calibri" charset="0"/>
                <a:cs typeface="Courier New" charset="0"/>
              </a:rPr>
              <a:t>: </a:t>
            </a:r>
            <a:r>
              <a:rPr lang="de-DE" sz="2800" dirty="0" smtClean="0">
                <a:latin typeface="Calibri" charset="0"/>
                <a:cs typeface="Courier New" charset="0"/>
              </a:rPr>
              <a:t> </a:t>
            </a:r>
            <a:r>
              <a:rPr lang="de-DE" sz="2800" dirty="0" err="1" smtClean="0">
                <a:latin typeface="Courier New" charset="0"/>
                <a:cs typeface="Courier New" charset="0"/>
              </a:rPr>
              <a:t>extensions</a:t>
            </a:r>
            <a:r>
              <a:rPr lang="de-DE" sz="2800" dirty="0" smtClean="0">
                <a:latin typeface="Courier New" charset="0"/>
                <a:cs typeface="Courier New" charset="0"/>
              </a:rPr>
              <a:t> </a:t>
            </a:r>
            <a:r>
              <a:rPr lang="de-DE" sz="2800" dirty="0">
                <a:latin typeface="Courier New" charset="0"/>
                <a:cs typeface="Courier New" charset="0"/>
              </a:rPr>
              <a:t>[</a:t>
            </a:r>
            <a:r>
              <a:rPr lang="de-DE" sz="2800" dirty="0" err="1">
                <a:latin typeface="Courier New" charset="0"/>
                <a:cs typeface="Courier New" charset="0"/>
              </a:rPr>
              <a:t>r</a:t>
            </a:r>
            <a:r>
              <a:rPr lang="de-DE" sz="2800" dirty="0">
                <a:latin typeface="Courier New" charset="0"/>
                <a:cs typeface="Courier New" charset="0"/>
              </a:rPr>
              <a:t>]</a:t>
            </a:r>
          </a:p>
          <a:p>
            <a:r>
              <a:rPr lang="de-DE" sz="2800" dirty="0">
                <a:latin typeface="Calibri" charset="0"/>
                <a:cs typeface="Courier New" charset="0"/>
              </a:rPr>
              <a:t>Type in </a:t>
            </a:r>
            <a:r>
              <a:rPr lang="de-DE" sz="2800" dirty="0" err="1">
                <a:latin typeface="Calibri" charset="0"/>
                <a:cs typeface="Courier New" charset="0"/>
              </a:rPr>
              <a:t>observer</a:t>
            </a:r>
            <a:r>
              <a:rPr lang="de-DE" sz="2800" dirty="0">
                <a:latin typeface="Calibri" charset="0"/>
                <a:cs typeface="Courier New" charset="0"/>
              </a:rPr>
              <a:t> on Interface </a:t>
            </a:r>
            <a:r>
              <a:rPr lang="de-DE" sz="2800" dirty="0" err="1">
                <a:latin typeface="Calibri" charset="0"/>
                <a:cs typeface="Courier New" charset="0"/>
              </a:rPr>
              <a:t>tab</a:t>
            </a:r>
            <a:r>
              <a:rPr lang="de-DE" sz="2800" dirty="0">
                <a:latin typeface="Calibri" charset="0"/>
                <a:cs typeface="Courier New" charset="0"/>
              </a:rPr>
              <a:t>: </a:t>
            </a:r>
          </a:p>
          <a:p>
            <a:pPr lvl="1">
              <a:buFont typeface="Arial" charset="0"/>
              <a:buNone/>
            </a:pPr>
            <a:r>
              <a:rPr lang="de-DE" sz="2000" dirty="0" err="1">
                <a:latin typeface="Courier New" charset="0"/>
                <a:cs typeface="Courier New" charset="0"/>
              </a:rPr>
              <a:t>r:clear</a:t>
            </a:r>
            <a:endParaRPr lang="de-DE" sz="20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de-DE" sz="2000" dirty="0" err="1">
                <a:latin typeface="Courier New" charset="0"/>
                <a:cs typeface="Courier New" charset="0"/>
              </a:rPr>
              <a:t>show</a:t>
            </a:r>
            <a:r>
              <a:rPr lang="de-DE" sz="2000" dirty="0">
                <a:latin typeface="Courier New" charset="0"/>
                <a:cs typeface="Courier New" charset="0"/>
              </a:rPr>
              <a:t> </a:t>
            </a:r>
            <a:r>
              <a:rPr lang="de-DE" sz="2000" dirty="0" err="1">
                <a:latin typeface="Courier New" charset="0"/>
                <a:cs typeface="Courier New" charset="0"/>
              </a:rPr>
              <a:t>r:get</a:t>
            </a:r>
            <a:r>
              <a:rPr lang="de-DE" sz="2000" dirty="0">
                <a:latin typeface="Courier New" charset="0"/>
                <a:cs typeface="Courier New" charset="0"/>
              </a:rPr>
              <a:t> </a:t>
            </a:r>
            <a:r>
              <a:rPr lang="de-DE" sz="2000" dirty="0" smtClean="0">
                <a:latin typeface="Courier New" charset="0"/>
                <a:cs typeface="Courier New" charset="0"/>
              </a:rPr>
              <a:t>“</a:t>
            </a:r>
            <a:r>
              <a:rPr lang="de-DE" sz="2000" dirty="0" smtClean="0">
                <a:latin typeface="Courier New" charset="0"/>
                <a:cs typeface="Courier New" charset="0"/>
              </a:rPr>
              <a:t>1 + 1</a:t>
            </a:r>
            <a:r>
              <a:rPr lang="de-DE" sz="2000" dirty="0" smtClean="0">
                <a:latin typeface="Courier New" charset="0"/>
                <a:cs typeface="Courier New" charset="0"/>
              </a:rPr>
              <a:t>“</a:t>
            </a:r>
            <a:endParaRPr lang="de-DE" sz="20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de-DE" sz="2000" dirty="0" err="1">
                <a:latin typeface="Courier New" charset="0"/>
                <a:cs typeface="Courier New" charset="0"/>
              </a:rPr>
              <a:t>r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:put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"x" </a:t>
            </a:r>
            <a:r>
              <a:rPr lang="de-DE" sz="2000" dirty="0">
                <a:latin typeface="Courier New" charset="0"/>
                <a:cs typeface="Courier New" charset="0"/>
              </a:rPr>
              <a:t>&lt;- </a:t>
            </a:r>
            <a:r>
              <a:rPr lang="de-DE" sz="2000" dirty="0" smtClean="0">
                <a:latin typeface="Courier New" charset="0"/>
                <a:cs typeface="Courier New" charset="0"/>
              </a:rPr>
              <a:t>[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xcor</a:t>
            </a:r>
            <a:r>
              <a:rPr lang="de-DE" sz="2000" dirty="0" smtClean="0">
                <a:latin typeface="Courier New" charset="0"/>
                <a:cs typeface="Courier New" charset="0"/>
              </a:rPr>
              <a:t>] 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of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fires</a:t>
            </a:r>
            <a:endParaRPr lang="de-DE" sz="2000" dirty="0" smtClean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de-DE" sz="2000" dirty="0" err="1" smtClean="0">
                <a:latin typeface="Courier New" charset="0"/>
                <a:cs typeface="Courier New" charset="0"/>
              </a:rPr>
              <a:t>r:get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y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endParaRPr lang="de-DE" sz="20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GB" sz="2000" dirty="0" err="1" smtClean="0">
                <a:latin typeface="Courier New" charset="0"/>
                <a:cs typeface="Courier New" charset="0"/>
              </a:rPr>
              <a:t>r:eval</a:t>
            </a:r>
            <a:r>
              <a:rPr lang="en-GB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en-GB" sz="2000" dirty="0" err="1" smtClean="0">
                <a:latin typeface="Courier New" charset="0"/>
                <a:cs typeface="Courier New" charset="0"/>
              </a:rPr>
              <a:t>hist</a:t>
            </a:r>
            <a:r>
              <a:rPr lang="en-GB" sz="2000" dirty="0" smtClean="0">
                <a:latin typeface="Courier New" charset="0"/>
                <a:cs typeface="Courier New" charset="0"/>
              </a:rPr>
              <a:t>(x)</a:t>
            </a:r>
            <a:r>
              <a:rPr lang="de-DE" sz="2000" dirty="0" smtClean="0">
                <a:latin typeface="Courier New" charset="0"/>
                <a:cs typeface="Courier New" charset="0"/>
              </a:rPr>
              <a:t>"</a:t>
            </a:r>
            <a:endParaRPr lang="en-GB" sz="20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GB" sz="2000" dirty="0" err="1">
                <a:latin typeface="Courier New" charset="0"/>
                <a:cs typeface="Courier New" charset="0"/>
              </a:rPr>
              <a:t>r</a:t>
            </a:r>
            <a:r>
              <a:rPr lang="en-GB" sz="2000" dirty="0" err="1" smtClean="0">
                <a:latin typeface="Courier New" charset="0"/>
                <a:cs typeface="Courier New" charset="0"/>
              </a:rPr>
              <a:t>:eval</a:t>
            </a:r>
            <a:r>
              <a:rPr lang="en-GB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qqnorm</a:t>
            </a:r>
            <a:r>
              <a:rPr lang="de-DE" sz="2000" dirty="0" smtClean="0">
                <a:latin typeface="Courier New" charset="0"/>
                <a:cs typeface="Courier New" charset="0"/>
              </a:rPr>
              <a:t>(x)"</a:t>
            </a:r>
            <a:endParaRPr lang="en-GB" sz="20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GB" sz="2000" dirty="0" err="1" smtClean="0">
                <a:latin typeface="Courier New" charset="0"/>
                <a:cs typeface="Courier New" charset="0"/>
              </a:rPr>
              <a:t>r:eval</a:t>
            </a:r>
            <a:r>
              <a:rPr lang="en-GB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en-GB" sz="2000" dirty="0" err="1" smtClean="0">
                <a:latin typeface="Courier New" charset="0"/>
                <a:cs typeface="Courier New" charset="0"/>
              </a:rPr>
              <a:t>qqline</a:t>
            </a:r>
            <a:r>
              <a:rPr lang="en-GB" sz="2000" dirty="0" smtClean="0">
                <a:latin typeface="Courier New" charset="0"/>
                <a:cs typeface="Courier New" charset="0"/>
              </a:rPr>
              <a:t>(x)</a:t>
            </a:r>
            <a:r>
              <a:rPr lang="de-DE" sz="2000" dirty="0" smtClean="0">
                <a:latin typeface="Courier New" charset="0"/>
                <a:cs typeface="Courier New" charset="0"/>
              </a:rPr>
              <a:t>"</a:t>
            </a:r>
            <a:endParaRPr lang="en-GB" sz="2000" dirty="0" smtClean="0">
              <a:latin typeface="Courier New" charset="0"/>
              <a:cs typeface="Courier New" charset="0"/>
            </a:endParaRPr>
          </a:p>
          <a:p>
            <a:pPr lvl="1">
              <a:buNone/>
            </a:pPr>
            <a:r>
              <a:rPr lang="de-DE" sz="2000" dirty="0" err="1" smtClean="0">
                <a:latin typeface="Courier New" charset="0"/>
                <a:cs typeface="Courier New" charset="0"/>
              </a:rPr>
              <a:t>r:put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>
                <a:latin typeface="Courier New" charset="0"/>
                <a:cs typeface="Courier New" charset="0"/>
              </a:rPr>
              <a:t>"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y</a:t>
            </a:r>
            <a:r>
              <a:rPr lang="de-DE" sz="2000" dirty="0" smtClean="0">
                <a:latin typeface="Courier New" charset="0"/>
                <a:cs typeface="Courier New" charset="0"/>
              </a:rPr>
              <a:t>" &lt;- [</a:t>
            </a:r>
            <a:r>
              <a:rPr lang="de-DE" sz="2000" dirty="0" err="1">
                <a:latin typeface="Courier New" charset="0"/>
                <a:cs typeface="Courier New" charset="0"/>
              </a:rPr>
              <a:t>y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cor</a:t>
            </a:r>
            <a:r>
              <a:rPr lang="de-DE" sz="2000" dirty="0" smtClean="0">
                <a:latin typeface="Courier New" charset="0"/>
                <a:cs typeface="Courier New" charset="0"/>
              </a:rPr>
              <a:t>] 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of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fires</a:t>
            </a:r>
            <a:r>
              <a:rPr lang="de-DE" sz="2000" dirty="0" smtClean="0">
                <a:latin typeface="Courier New" charset="0"/>
                <a:cs typeface="Courier New" charset="0"/>
              </a:rPr>
              <a:t> </a:t>
            </a:r>
            <a:endParaRPr lang="en-GB" sz="2000" dirty="0" smtClean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GB" sz="2000" dirty="0" err="1" smtClean="0">
                <a:latin typeface="Courier New" charset="0"/>
                <a:cs typeface="Courier New" charset="0"/>
              </a:rPr>
              <a:t>r</a:t>
            </a:r>
            <a:r>
              <a:rPr lang="en-GB" sz="2000" dirty="0" err="1" smtClean="0">
                <a:latin typeface="Courier New" charset="0"/>
                <a:cs typeface="Courier New" charset="0"/>
              </a:rPr>
              <a:t>:eval</a:t>
            </a:r>
            <a:r>
              <a:rPr lang="en-GB" sz="2000" dirty="0" smtClean="0">
                <a:latin typeface="Courier New" charset="0"/>
                <a:cs typeface="Courier New" charset="0"/>
              </a:rPr>
              <a:t> </a:t>
            </a:r>
            <a:r>
              <a:rPr lang="de-DE" sz="2000" dirty="0" smtClean="0">
                <a:latin typeface="Courier New" charset="0"/>
                <a:cs typeface="Courier New" charset="0"/>
              </a:rPr>
              <a:t>"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plot</a:t>
            </a:r>
            <a:r>
              <a:rPr lang="de-DE" sz="2000" dirty="0" smtClean="0">
                <a:latin typeface="Courier New" charset="0"/>
                <a:cs typeface="Courier New" charset="0"/>
              </a:rPr>
              <a:t>(</a:t>
            </a:r>
            <a:r>
              <a:rPr lang="de-DE" sz="2000" dirty="0" err="1" smtClean="0">
                <a:latin typeface="Courier New" charset="0"/>
                <a:cs typeface="Courier New" charset="0"/>
              </a:rPr>
              <a:t>x,y</a:t>
            </a:r>
            <a:r>
              <a:rPr lang="de-DE" sz="2000" dirty="0" smtClean="0">
                <a:latin typeface="Courier New" charset="0"/>
                <a:cs typeface="Courier New" charset="0"/>
              </a:rPr>
              <a:t>)"</a:t>
            </a:r>
            <a:endParaRPr lang="en-GB" sz="2000" dirty="0">
              <a:latin typeface="Courier New" charset="0"/>
              <a:cs typeface="Courier New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825" y="6524625"/>
            <a:ext cx="40862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de-DE" sz="1400">
                <a:solidFill>
                  <a:prstClr val="black"/>
                </a:solidFill>
                <a:latin typeface="Calibri"/>
                <a:ea typeface="+mn-ea"/>
                <a:cs typeface="Courier New" pitchFamily="49" charset="0"/>
              </a:rPr>
              <a:t>From r-extension tutorial by J.C. Thiele &amp; V. Grimm</a:t>
            </a:r>
            <a:endParaRPr lang="en-US" sz="105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782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latin typeface="+mn-lt"/>
                <a:ea typeface="+mj-ea"/>
                <a:cs typeface="Courier New" pitchFamily="49" charset="0"/>
              </a:rPr>
              <a:t>Alternative: </a:t>
            </a:r>
            <a:r>
              <a:rPr lang="de-DE" smtClean="0">
                <a:latin typeface="Courier New" pitchFamily="49" charset="0"/>
                <a:ea typeface="+mj-ea"/>
                <a:cs typeface="Courier New" pitchFamily="49" charset="0"/>
              </a:rPr>
              <a:t>Rserve</a:t>
            </a:r>
            <a:endParaRPr lang="en-US" smtClean="0"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8686800" cy="46847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</a:rPr>
              <a:t>Same purpose, but based </a:t>
            </a:r>
            <a:r>
              <a:rPr lang="en-US" sz="2800" dirty="0">
                <a:latin typeface="Calibri" charset="0"/>
              </a:rPr>
              <a:t>on TCP/IP </a:t>
            </a:r>
            <a:r>
              <a:rPr lang="en-US" sz="2800" dirty="0" smtClean="0">
                <a:latin typeface="Calibri" charset="0"/>
              </a:rPr>
              <a:t>connection</a:t>
            </a:r>
            <a:endParaRPr lang="en-US" sz="2800" dirty="0" smtClean="0">
              <a:latin typeface="Calibri" charset="0"/>
            </a:endParaRPr>
          </a:p>
          <a:p>
            <a:r>
              <a:rPr lang="en-US" sz="2800" i="1" dirty="0" smtClean="0">
                <a:latin typeface="Calibri" charset="0"/>
              </a:rPr>
              <a:t>http</a:t>
            </a:r>
            <a:r>
              <a:rPr lang="en-US" sz="2800" i="1" dirty="0">
                <a:latin typeface="Calibri" charset="0"/>
              </a:rPr>
              <a:t>://</a:t>
            </a:r>
            <a:r>
              <a:rPr lang="en-US" sz="2800" i="1" dirty="0" err="1">
                <a:latin typeface="Calibri" charset="0"/>
              </a:rPr>
              <a:t>rserve-</a:t>
            </a:r>
            <a:r>
              <a:rPr lang="en-US" sz="2800" i="1" dirty="0" err="1" smtClean="0">
                <a:latin typeface="Calibri" charset="0"/>
              </a:rPr>
              <a:t>ext.sourceforge.net</a:t>
            </a:r>
            <a:endParaRPr lang="en-US" sz="2800" i="1" dirty="0">
              <a:latin typeface="Calibri" charset="0"/>
            </a:endParaRPr>
          </a:p>
          <a:p>
            <a:r>
              <a:rPr lang="de-DE" sz="2800" dirty="0" err="1" smtClean="0">
                <a:latin typeface="Calibri" charset="0"/>
                <a:cs typeface="Courier New" charset="0"/>
              </a:rPr>
              <a:t>Advanages</a:t>
            </a:r>
            <a:endParaRPr lang="de-DE" sz="2800" dirty="0" smtClean="0">
              <a:latin typeface="Calibri" charset="0"/>
              <a:cs typeface="Courier New" charset="0"/>
            </a:endParaRPr>
          </a:p>
          <a:p>
            <a:pPr lvl="1"/>
            <a:r>
              <a:rPr lang="de-DE" sz="2400" dirty="0" smtClean="0">
                <a:latin typeface="Calibri" charset="0"/>
                <a:cs typeface="Courier New" charset="0"/>
              </a:rPr>
              <a:t>Installation </a:t>
            </a:r>
            <a:r>
              <a:rPr lang="de-DE" sz="2400" dirty="0" err="1" smtClean="0">
                <a:latin typeface="Calibri" charset="0"/>
                <a:cs typeface="Courier New" charset="0"/>
              </a:rPr>
              <a:t>easier</a:t>
            </a:r>
            <a:endParaRPr lang="de-DE" sz="2400" dirty="0" smtClean="0">
              <a:latin typeface="Calibri" charset="0"/>
              <a:cs typeface="Courier New" charset="0"/>
            </a:endParaRPr>
          </a:p>
          <a:p>
            <a:pPr lvl="1"/>
            <a:r>
              <a:rPr lang="de-DE" sz="2400" dirty="0" err="1" smtClean="0">
                <a:latin typeface="Calibri" charset="0"/>
                <a:cs typeface="Courier New" charset="0"/>
              </a:rPr>
              <a:t>no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 smtClean="0">
                <a:latin typeface="Calibri" charset="0"/>
                <a:cs typeface="Courier New" charset="0"/>
              </a:rPr>
              <a:t>environment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>
                <a:latin typeface="Calibri" charset="0"/>
                <a:cs typeface="Courier New" charset="0"/>
              </a:rPr>
              <a:t>variables </a:t>
            </a:r>
          </a:p>
          <a:p>
            <a:r>
              <a:rPr lang="de-DE" sz="2800" dirty="0" err="1" smtClean="0">
                <a:latin typeface="Calibri" charset="0"/>
                <a:cs typeface="Courier New" charset="0"/>
              </a:rPr>
              <a:t>Disadvantages</a:t>
            </a:r>
            <a:r>
              <a:rPr lang="de-DE" sz="2800" dirty="0" smtClean="0">
                <a:latin typeface="Calibri" charset="0"/>
                <a:cs typeface="Courier New" charset="0"/>
              </a:rPr>
              <a:t> </a:t>
            </a:r>
          </a:p>
          <a:p>
            <a:pPr lvl="1"/>
            <a:r>
              <a:rPr lang="de-DE" sz="2400" dirty="0" err="1" smtClean="0">
                <a:latin typeface="Calibri" charset="0"/>
                <a:cs typeface="Courier New" charset="0"/>
              </a:rPr>
              <a:t>Rserve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 smtClean="0">
                <a:latin typeface="Calibri" charset="0"/>
                <a:cs typeface="Courier New" charset="0"/>
              </a:rPr>
              <a:t>server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is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 smtClean="0">
                <a:latin typeface="Calibri" charset="0"/>
                <a:cs typeface="Courier New" charset="0"/>
              </a:rPr>
              <a:t>needed</a:t>
            </a:r>
            <a:endParaRPr lang="de-DE" sz="2400" dirty="0" smtClean="0">
              <a:latin typeface="Calibri" charset="0"/>
              <a:cs typeface="Courier New" charset="0"/>
            </a:endParaRPr>
          </a:p>
          <a:p>
            <a:pPr lvl="1"/>
            <a:r>
              <a:rPr lang="de-DE" sz="2400" dirty="0" err="1" smtClean="0">
                <a:latin typeface="Calibri" charset="0"/>
                <a:cs typeface="Courier New" charset="0"/>
              </a:rPr>
              <a:t>Fewer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 smtClean="0">
                <a:latin typeface="Calibri" charset="0"/>
                <a:cs typeface="Courier New" charset="0"/>
              </a:rPr>
              <a:t>functionalities</a:t>
            </a:r>
            <a:r>
              <a:rPr lang="de-DE" sz="1800" dirty="0">
                <a:latin typeface="Courier New" charset="0"/>
                <a:cs typeface="Courier New" charset="0"/>
              </a:rPr>
              <a:t/>
            </a:r>
            <a:br>
              <a:rPr lang="de-DE" sz="1800" dirty="0">
                <a:latin typeface="Courier New" charset="0"/>
                <a:cs typeface="Courier New" charset="0"/>
              </a:rPr>
            </a:br>
            <a:endParaRPr lang="en-US" sz="1800" dirty="0">
              <a:latin typeface="Courier New" charset="0"/>
              <a:cs typeface="Courier New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pic>
        <p:nvPicPr>
          <p:cNvPr id="13319" name="Picture 2"/>
          <p:cNvPicPr>
            <a:picLocks noChangeAspect="1" noChangeArrowheads="1"/>
          </p:cNvPicPr>
          <p:nvPr/>
        </p:nvPicPr>
        <p:blipFill>
          <a:blip r:embed="rId2"/>
          <a:srcRect l="33269" t="13620" r="32869" b="25272"/>
          <a:stretch>
            <a:fillRect/>
          </a:stretch>
        </p:blipFill>
        <p:spPr bwMode="auto">
          <a:xfrm>
            <a:off x="6156325" y="4050068"/>
            <a:ext cx="2266950" cy="2557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174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 rechteckige Legende 2"/>
          <p:cNvSpPr/>
          <p:nvPr/>
        </p:nvSpPr>
        <p:spPr>
          <a:xfrm>
            <a:off x="6255364" y="4008468"/>
            <a:ext cx="2431436" cy="1545250"/>
          </a:xfrm>
          <a:prstGeom prst="wedgeRoundRectCallout">
            <a:avLst>
              <a:gd name="adj1" fmla="val -52466"/>
              <a:gd name="adj2" fmla="val 6745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ea typeface="+mj-ea"/>
                <a:cs typeface="Courier New" pitchFamily="49" charset="0"/>
              </a:rPr>
              <a:t>The </a:t>
            </a:r>
            <a:r>
              <a:rPr lang="de-DE" dirty="0" err="1" smtClean="0">
                <a:ea typeface="+mj-ea"/>
                <a:cs typeface="Courier New" pitchFamily="49" charset="0"/>
              </a:rPr>
              <a:t>other</a:t>
            </a:r>
            <a:r>
              <a:rPr lang="de-DE" dirty="0" smtClean="0">
                <a:ea typeface="+mj-ea"/>
                <a:cs typeface="Courier New" pitchFamily="49" charset="0"/>
              </a:rPr>
              <a:t> </a:t>
            </a:r>
            <a:r>
              <a:rPr lang="de-DE" dirty="0" err="1" smtClean="0">
                <a:ea typeface="+mj-ea"/>
                <a:cs typeface="Courier New" pitchFamily="49" charset="0"/>
              </a:rPr>
              <a:t>way</a:t>
            </a:r>
            <a:r>
              <a:rPr lang="de-DE" dirty="0" smtClean="0">
                <a:ea typeface="+mj-ea"/>
                <a:cs typeface="Courier New" pitchFamily="49" charset="0"/>
              </a:rPr>
              <a:t> </a:t>
            </a:r>
            <a:r>
              <a:rPr lang="de-DE" dirty="0" err="1" smtClean="0">
                <a:ea typeface="+mj-ea"/>
                <a:cs typeface="Courier New" pitchFamily="49" charset="0"/>
              </a:rPr>
              <a:t>round</a:t>
            </a:r>
            <a:r>
              <a:rPr lang="de-DE" dirty="0" smtClean="0">
                <a:ea typeface="+mj-ea"/>
                <a:cs typeface="Courier New" pitchFamily="49" charset="0"/>
              </a:rPr>
              <a:t>: </a:t>
            </a:r>
            <a:r>
              <a:rPr lang="de-DE" dirty="0" err="1" smtClean="0">
                <a:latin typeface="+mn-lt"/>
                <a:ea typeface="+mj-ea"/>
                <a:cs typeface="Courier New" pitchFamily="49" charset="0"/>
              </a:rPr>
              <a:t>RNetLogo</a:t>
            </a:r>
            <a:endParaRPr lang="en-US" dirty="0" smtClean="0"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6192838" cy="4684712"/>
          </a:xfrm>
        </p:spPr>
        <p:txBody>
          <a:bodyPr/>
          <a:lstStyle/>
          <a:p>
            <a:endParaRPr lang="de-DE" sz="2400" dirty="0" smtClean="0">
              <a:latin typeface="Calibri" charset="0"/>
              <a:cs typeface="Courier New" charset="0"/>
            </a:endParaRPr>
          </a:p>
          <a:p>
            <a:r>
              <a:rPr lang="de-DE" sz="2400" dirty="0" err="1" smtClean="0">
                <a:latin typeface="Calibri" charset="0"/>
                <a:cs typeface="Courier New" charset="0"/>
              </a:rPr>
              <a:t>RNetLogo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makes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NetLogo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available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from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smtClean="0">
                <a:latin typeface="Calibri" charset="0"/>
                <a:cs typeface="Courier New" charset="0"/>
              </a:rPr>
              <a:t>R</a:t>
            </a:r>
            <a:endParaRPr lang="de-DE" sz="2400" i="1" dirty="0" smtClean="0">
              <a:latin typeface="Calibri" charset="0"/>
              <a:cs typeface="Courier New" charset="0"/>
            </a:endParaRPr>
          </a:p>
          <a:p>
            <a:r>
              <a:rPr lang="de-DE" sz="2400" i="1" dirty="0" smtClean="0">
                <a:latin typeface="Calibri" charset="0"/>
                <a:cs typeface="Courier New" charset="0"/>
              </a:rPr>
              <a:t>http</a:t>
            </a:r>
            <a:r>
              <a:rPr lang="de-DE" sz="2400" i="1" dirty="0">
                <a:latin typeface="Calibri" charset="0"/>
                <a:cs typeface="Courier New" charset="0"/>
              </a:rPr>
              <a:t>://</a:t>
            </a:r>
            <a:r>
              <a:rPr lang="de-DE" sz="2400" i="1" dirty="0" err="1">
                <a:latin typeface="Calibri" charset="0"/>
                <a:cs typeface="Courier New" charset="0"/>
              </a:rPr>
              <a:t>rnetlogo.r-forge.r-</a:t>
            </a:r>
            <a:r>
              <a:rPr lang="de-DE" sz="2400" i="1" dirty="0" err="1" smtClean="0">
                <a:latin typeface="Calibri" charset="0"/>
                <a:cs typeface="Courier New" charset="0"/>
              </a:rPr>
              <a:t>project.org</a:t>
            </a:r>
            <a:endParaRPr lang="de-DE" sz="2400" dirty="0" smtClean="0">
              <a:latin typeface="Calibri" charset="0"/>
              <a:cs typeface="Courier New" charset="0"/>
            </a:endParaRPr>
          </a:p>
          <a:p>
            <a:r>
              <a:rPr lang="de-DE" sz="2400" dirty="0" err="1" smtClean="0">
                <a:latin typeface="Calibri" charset="0"/>
                <a:cs typeface="Courier New" charset="0"/>
              </a:rPr>
              <a:t>Very</a:t>
            </a:r>
            <a:r>
              <a:rPr lang="de-DE" sz="2400" dirty="0" smtClean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useful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for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the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analysis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of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model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output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or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for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sensitivity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analysis</a:t>
            </a:r>
            <a:r>
              <a:rPr lang="de-DE" sz="2400" dirty="0">
                <a:latin typeface="Calibri" charset="0"/>
                <a:cs typeface="Courier New" charset="0"/>
              </a:rPr>
              <a:t> </a:t>
            </a:r>
            <a:r>
              <a:rPr lang="de-DE" sz="2400" dirty="0" err="1">
                <a:latin typeface="Calibri" charset="0"/>
                <a:cs typeface="Courier New" charset="0"/>
              </a:rPr>
              <a:t>of</a:t>
            </a:r>
            <a:r>
              <a:rPr lang="de-DE" sz="2400" dirty="0">
                <a:latin typeface="Calibri" charset="0"/>
                <a:cs typeface="Courier New" charset="0"/>
              </a:rPr>
              <a:t> a </a:t>
            </a:r>
            <a:r>
              <a:rPr lang="de-DE" sz="2400" dirty="0" err="1">
                <a:latin typeface="Calibri" charset="0"/>
                <a:cs typeface="Courier New" charset="0"/>
              </a:rPr>
              <a:t>model</a:t>
            </a:r>
            <a:endParaRPr lang="de-DE" sz="2400" dirty="0">
              <a:latin typeface="Calibri" charset="0"/>
              <a:cs typeface="Courier New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59" y="3934766"/>
            <a:ext cx="1774891" cy="1774891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117" y="5158801"/>
            <a:ext cx="1928516" cy="14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36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b="1" dirty="0" err="1" smtClean="0">
                <a:ea typeface="+mj-ea"/>
                <a:cs typeface="Courier New" pitchFamily="49" charset="0"/>
              </a:rPr>
              <a:t>Using</a:t>
            </a:r>
            <a:r>
              <a:rPr lang="de-DE" dirty="0" smtClean="0">
                <a:ea typeface="+mj-ea"/>
                <a:cs typeface="Courier New" pitchFamily="49" charset="0"/>
              </a:rPr>
              <a:t> </a:t>
            </a:r>
            <a:r>
              <a:rPr lang="de-DE" dirty="0" err="1" smtClean="0">
                <a:latin typeface="+mn-lt"/>
                <a:ea typeface="+mj-ea"/>
                <a:cs typeface="Courier New" pitchFamily="49" charset="0"/>
              </a:rPr>
              <a:t>RNetLogo</a:t>
            </a:r>
            <a:endParaRPr lang="en-US" dirty="0" smtClean="0"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8686800" cy="4684712"/>
          </a:xfrm>
        </p:spPr>
        <p:txBody>
          <a:bodyPr/>
          <a:lstStyle/>
          <a:p>
            <a:pPr>
              <a:defRPr/>
            </a:pPr>
            <a:r>
              <a:rPr lang="de-DE" sz="2400" dirty="0" err="1" smtClean="0">
                <a:ea typeface="+mn-ea"/>
                <a:cs typeface="Courier New" pitchFamily="49" charset="0"/>
              </a:rPr>
              <a:t>Getting</a:t>
            </a:r>
            <a:r>
              <a:rPr lang="de-DE" sz="2400" dirty="0" smtClean="0">
                <a:ea typeface="+mn-ea"/>
                <a:cs typeface="Courier New" pitchFamily="49" charset="0"/>
              </a:rPr>
              <a:t> </a:t>
            </a:r>
            <a:r>
              <a:rPr lang="de-DE" sz="2400" dirty="0" err="1" smtClean="0">
                <a:ea typeface="+mn-ea"/>
                <a:cs typeface="Courier New" pitchFamily="49" charset="0"/>
              </a:rPr>
              <a:t>started</a:t>
            </a:r>
            <a:r>
              <a:rPr lang="de-DE" sz="2400" dirty="0" smtClean="0">
                <a:ea typeface="+mn-ea"/>
                <a:cs typeface="Courier New" pitchFamily="49" charset="0"/>
              </a:rPr>
              <a:t>:</a:t>
            </a:r>
          </a:p>
          <a:p>
            <a:pPr lvl="1">
              <a:buFont typeface="Arial" charset="0"/>
              <a:buNone/>
              <a:defRPr/>
            </a:pPr>
            <a:r>
              <a:rPr lang="en-GB" sz="1800" dirty="0" smtClean="0">
                <a:latin typeface="Courier New" pitchFamily="49" charset="0"/>
                <a:ea typeface="+mn-ea"/>
                <a:cs typeface="Courier New" pitchFamily="49" charset="0"/>
              </a:rPr>
              <a:t>library(</a:t>
            </a:r>
            <a:r>
              <a:rPr lang="en-GB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RNetLogo</a:t>
            </a:r>
            <a:r>
              <a:rPr lang="en-GB" sz="1800" dirty="0" smtClean="0">
                <a:latin typeface="Courier New" pitchFamily="49" charset="0"/>
                <a:ea typeface="+mn-ea"/>
                <a:cs typeface="Courier New" pitchFamily="49" charset="0"/>
              </a:rPr>
              <a:t>)</a:t>
            </a:r>
          </a:p>
          <a:p>
            <a:pPr lvl="1">
              <a:buFont typeface="Arial" charset="0"/>
              <a:buNone/>
              <a:defRPr/>
            </a:pPr>
            <a:r>
              <a:rPr lang="en-GB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nl.path</a:t>
            </a:r>
            <a:r>
              <a:rPr lang="en-GB" sz="1800" dirty="0" smtClean="0">
                <a:latin typeface="Courier New" pitchFamily="49" charset="0"/>
                <a:ea typeface="+mn-ea"/>
                <a:cs typeface="Courier New" pitchFamily="49" charset="0"/>
              </a:rPr>
              <a:t> &lt;- "C:/Program Files/</a:t>
            </a:r>
            <a:r>
              <a:rPr lang="en-GB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NetLogo</a:t>
            </a:r>
            <a:r>
              <a:rPr lang="en-GB" sz="1800" dirty="0" smtClean="0">
                <a:latin typeface="Courier New" pitchFamily="49" charset="0"/>
                <a:ea typeface="+mn-ea"/>
                <a:cs typeface="Courier New" pitchFamily="49" charset="0"/>
              </a:rPr>
              <a:t> 5.0"</a:t>
            </a:r>
          </a:p>
          <a:p>
            <a:pPr lvl="1"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NLStart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nl.path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)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# OR: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NLStart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nl.path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gui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nl.version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5)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model.path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 &lt;- "/models/Sample Models/Earth Science/</a:t>
            </a: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Fire.nlogo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"</a:t>
            </a: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NLLoadModel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(paste(</a:t>
            </a: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nl.path,model.path,sep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=""))</a:t>
            </a: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NLCommand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("set density 77")</a:t>
            </a: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NLCommand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("setup")</a:t>
            </a: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NLCommand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("go")</a:t>
            </a:r>
          </a:p>
          <a:p>
            <a:pPr lvl="1">
              <a:buFont typeface="Arial" charset="0"/>
              <a:buNone/>
              <a:defRPr/>
            </a:pP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NLCommand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("print \"Hello </a:t>
            </a:r>
            <a:r>
              <a:rPr lang="en-US" sz="1800" dirty="0" err="1" smtClean="0">
                <a:latin typeface="Courier New" pitchFamily="49" charset="0"/>
                <a:ea typeface="+mn-ea"/>
                <a:cs typeface="Courier New" pitchFamily="49" charset="0"/>
              </a:rPr>
              <a:t>NetLogo</a:t>
            </a:r>
            <a:r>
              <a:rPr lang="en-US" sz="1800" dirty="0" smtClean="0">
                <a:latin typeface="Courier New" pitchFamily="49" charset="0"/>
                <a:ea typeface="+mn-ea"/>
                <a:cs typeface="Courier New" pitchFamily="49" charset="0"/>
              </a:rPr>
              <a:t>, I called you from R.\"")</a:t>
            </a:r>
            <a:endParaRPr lang="en-US" sz="1800" dirty="0" smtClean="0">
              <a:ea typeface="+mn-ea"/>
            </a:endParaRPr>
          </a:p>
          <a:p>
            <a:pPr>
              <a:defRPr/>
            </a:pPr>
            <a:endParaRPr lang="en-US" sz="1050" dirty="0" smtClean="0"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76825" y="6524625"/>
            <a:ext cx="40862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de-DE" sz="1400">
                <a:solidFill>
                  <a:prstClr val="black"/>
                </a:solidFill>
                <a:latin typeface="Calibri"/>
                <a:ea typeface="+mn-ea"/>
                <a:cs typeface="Courier New" pitchFamily="49" charset="0"/>
              </a:rPr>
              <a:t>From RNetLogo Tutorial by J.C. Thiele &amp; V. Grimm</a:t>
            </a:r>
            <a:endParaRPr lang="en-US" sz="105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153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b="1" dirty="0" err="1" smtClean="0">
                <a:ea typeface="+mj-ea"/>
                <a:cs typeface="Courier New" pitchFamily="49" charset="0"/>
              </a:rPr>
              <a:t>Using</a:t>
            </a:r>
            <a:r>
              <a:rPr lang="de-DE" dirty="0" smtClean="0">
                <a:ea typeface="+mj-ea"/>
                <a:cs typeface="Courier New" pitchFamily="49" charset="0"/>
              </a:rPr>
              <a:t> </a:t>
            </a:r>
            <a:r>
              <a:rPr lang="de-DE" dirty="0" err="1" smtClean="0">
                <a:latin typeface="+mn-lt"/>
                <a:ea typeface="+mj-ea"/>
                <a:cs typeface="Courier New" pitchFamily="49" charset="0"/>
              </a:rPr>
              <a:t>RNetLogo</a:t>
            </a:r>
            <a:endParaRPr lang="en-US" dirty="0" smtClean="0"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8686800" cy="468471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de-DE" sz="2400" dirty="0">
                <a:latin typeface="Calibri" charset="0"/>
                <a:cs typeface="Courier New" charset="0"/>
              </a:rPr>
              <a:t>… </a:t>
            </a:r>
            <a:r>
              <a:rPr lang="de-DE" sz="2400" dirty="0" err="1">
                <a:latin typeface="Calibri" charset="0"/>
                <a:cs typeface="Courier New" charset="0"/>
              </a:rPr>
              <a:t>continued</a:t>
            </a:r>
            <a:r>
              <a:rPr lang="de-DE" sz="2400" dirty="0">
                <a:latin typeface="Calibri" charset="0"/>
                <a:cs typeface="Courier New" charset="0"/>
              </a:rPr>
              <a:t>…</a:t>
            </a:r>
            <a:endParaRPr lang="en-US" sz="2400" dirty="0">
              <a:latin typeface="Calibri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US" sz="1800" dirty="0" err="1">
                <a:latin typeface="Courier New" charset="0"/>
                <a:cs typeface="Courier New" charset="0"/>
              </a:rPr>
              <a:t>density.in.r</a:t>
            </a:r>
            <a:r>
              <a:rPr lang="en-US" sz="1800" dirty="0">
                <a:latin typeface="Courier New" charset="0"/>
                <a:cs typeface="Courier New" charset="0"/>
              </a:rPr>
              <a:t> &lt;- 88</a:t>
            </a:r>
          </a:p>
          <a:p>
            <a:pPr lvl="1">
              <a:buFont typeface="Arial" charset="0"/>
              <a:buNone/>
            </a:pPr>
            <a:r>
              <a:rPr lang="en-US" sz="1800" dirty="0" err="1" smtClean="0">
                <a:latin typeface="Courier New" charset="0"/>
                <a:cs typeface="Courier New" charset="0"/>
              </a:rPr>
              <a:t>NLCommand</a:t>
            </a:r>
            <a:r>
              <a:rPr lang="en-US" sz="1800" dirty="0">
                <a:latin typeface="Courier New" charset="0"/>
                <a:cs typeface="Courier New" charset="0"/>
              </a:rPr>
              <a:t>("set density ",</a:t>
            </a:r>
            <a:r>
              <a:rPr lang="en-US" sz="1800" dirty="0" err="1">
                <a:latin typeface="Courier New" charset="0"/>
                <a:cs typeface="Courier New" charset="0"/>
              </a:rPr>
              <a:t>density.in.r,"setup</a:t>
            </a:r>
            <a:r>
              <a:rPr lang="en-GB" sz="1800" dirty="0">
                <a:latin typeface="Courier New" charset="0"/>
                <a:cs typeface="Courier New" charset="0"/>
              </a:rPr>
              <a:t>"</a:t>
            </a:r>
            <a:r>
              <a:rPr lang="en-US" sz="1800" dirty="0">
                <a:latin typeface="Courier New" charset="0"/>
                <a:cs typeface="Courier New" charset="0"/>
              </a:rPr>
              <a:t>,"go")</a:t>
            </a:r>
          </a:p>
          <a:p>
            <a:pPr lvl="1">
              <a:buFont typeface="Arial" charset="0"/>
              <a:buNone/>
            </a:pPr>
            <a:r>
              <a:rPr lang="en-US" sz="1800" dirty="0" err="1" smtClean="0">
                <a:latin typeface="Courier New" charset="0"/>
                <a:cs typeface="Courier New" charset="0"/>
              </a:rPr>
              <a:t>NLDoCommand</a:t>
            </a:r>
            <a:r>
              <a:rPr lang="en-US" sz="1800" dirty="0" smtClean="0">
                <a:latin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 New" charset="0"/>
                <a:cs typeface="Courier New" charset="0"/>
              </a:rPr>
              <a:t>10, "go")</a:t>
            </a:r>
          </a:p>
          <a:p>
            <a:pPr lvl="1">
              <a:buFont typeface="Arial" charset="0"/>
              <a:buNone/>
            </a:pPr>
            <a:r>
              <a:rPr lang="en-US" sz="1800" dirty="0" err="1">
                <a:latin typeface="Courier New" charset="0"/>
                <a:cs typeface="Courier New" charset="0"/>
              </a:rPr>
              <a:t>NLReport</a:t>
            </a:r>
            <a:r>
              <a:rPr lang="en-US" sz="1800" dirty="0">
                <a:latin typeface="Courier New" charset="0"/>
                <a:cs typeface="Courier New" charset="0"/>
              </a:rPr>
              <a:t>("ticks")</a:t>
            </a:r>
          </a:p>
          <a:p>
            <a:pPr lvl="1">
              <a:buFont typeface="Arial" charset="0"/>
              <a:buNone/>
            </a:pPr>
            <a:r>
              <a:rPr lang="en-US" sz="1800" dirty="0">
                <a:latin typeface="Courier New" charset="0"/>
                <a:cs typeface="Courier New" charset="0"/>
              </a:rPr>
              <a:t>ticks &lt;- </a:t>
            </a:r>
            <a:r>
              <a:rPr lang="en-US" sz="1800" dirty="0" err="1">
                <a:latin typeface="Courier New" charset="0"/>
                <a:cs typeface="Courier New" charset="0"/>
              </a:rPr>
              <a:t>NLReport</a:t>
            </a:r>
            <a:r>
              <a:rPr lang="en-US" sz="1800" dirty="0">
                <a:latin typeface="Courier New" charset="0"/>
                <a:cs typeface="Courier New" charset="0"/>
              </a:rPr>
              <a:t>("ticks")</a:t>
            </a:r>
          </a:p>
          <a:p>
            <a:pPr lvl="1">
              <a:buFont typeface="Arial" charset="0"/>
              <a:buNone/>
            </a:pPr>
            <a:r>
              <a:rPr lang="en-US" sz="1800" dirty="0">
                <a:latin typeface="Courier New" charset="0"/>
                <a:cs typeface="Courier New" charset="0"/>
              </a:rPr>
              <a:t>print(ticks)</a:t>
            </a:r>
          </a:p>
          <a:p>
            <a:pPr lvl="1">
              <a:buFont typeface="Arial" charset="0"/>
              <a:buNone/>
            </a:pPr>
            <a:r>
              <a:rPr lang="en-GB" sz="1800" dirty="0" err="1">
                <a:latin typeface="Courier New" charset="0"/>
                <a:cs typeface="Courier New" charset="0"/>
              </a:rPr>
              <a:t>NLCommand</a:t>
            </a:r>
            <a:r>
              <a:rPr lang="en-GB" sz="1800" dirty="0">
                <a:latin typeface="Courier New" charset="0"/>
                <a:cs typeface="Courier New" charset="0"/>
              </a:rPr>
              <a:t>("setup")</a:t>
            </a:r>
          </a:p>
          <a:p>
            <a:pPr lvl="1">
              <a:buFont typeface="Arial" charset="0"/>
              <a:buNone/>
            </a:pPr>
            <a:r>
              <a:rPr lang="en-GB" sz="1800" dirty="0">
                <a:latin typeface="Courier New" charset="0"/>
                <a:cs typeface="Courier New" charset="0"/>
              </a:rPr>
              <a:t>burned&lt;-</a:t>
            </a:r>
            <a:r>
              <a:rPr lang="en-GB" sz="1800" dirty="0" err="1">
                <a:latin typeface="Courier New" charset="0"/>
                <a:cs typeface="Courier New" charset="0"/>
              </a:rPr>
              <a:t>NLDoReportWhile</a:t>
            </a:r>
            <a:r>
              <a:rPr lang="en-GB" sz="1800" dirty="0">
                <a:latin typeface="Courier New" charset="0"/>
                <a:cs typeface="Courier New" charset="0"/>
              </a:rPr>
              <a:t>("any? turtles", "</a:t>
            </a:r>
            <a:r>
              <a:rPr lang="en-GB" sz="1800" dirty="0" err="1">
                <a:latin typeface="Courier New" charset="0"/>
                <a:cs typeface="Courier New" charset="0"/>
              </a:rPr>
              <a:t>go",c</a:t>
            </a:r>
            <a:r>
              <a:rPr lang="en-GB" sz="1800" dirty="0">
                <a:latin typeface="Courier New" charset="0"/>
                <a:cs typeface="Courier New" charset="0"/>
              </a:rPr>
              <a:t>("ticks","(burned-trees / initial-trees) * 100"), </a:t>
            </a:r>
            <a:r>
              <a:rPr lang="en-GB" sz="1800" dirty="0" err="1">
                <a:latin typeface="Courier New" charset="0"/>
                <a:cs typeface="Courier New" charset="0"/>
              </a:rPr>
              <a:t>as.data.frame</a:t>
            </a:r>
            <a:r>
              <a:rPr lang="en-GB" sz="1800" dirty="0">
                <a:latin typeface="Courier New" charset="0"/>
                <a:cs typeface="Courier New" charset="0"/>
              </a:rPr>
              <a:t>=</a:t>
            </a:r>
            <a:r>
              <a:rPr lang="en-GB" sz="1800" dirty="0" err="1">
                <a:latin typeface="Courier New" charset="0"/>
                <a:cs typeface="Courier New" charset="0"/>
              </a:rPr>
              <a:t>TRUE,df.col.names</a:t>
            </a:r>
            <a:r>
              <a:rPr lang="en-GB" sz="1800" dirty="0">
                <a:latin typeface="Courier New" charset="0"/>
                <a:cs typeface="Courier New" charset="0"/>
              </a:rPr>
              <a:t>=c("</a:t>
            </a:r>
            <a:r>
              <a:rPr lang="en-GB" sz="1800" dirty="0" err="1">
                <a:latin typeface="Courier New" charset="0"/>
                <a:cs typeface="Courier New" charset="0"/>
              </a:rPr>
              <a:t>tick","burned</a:t>
            </a:r>
            <a:r>
              <a:rPr lang="en-GB" sz="1800" dirty="0">
                <a:latin typeface="Courier New" charset="0"/>
                <a:cs typeface="Courier New" charset="0"/>
              </a:rPr>
              <a:t>"))</a:t>
            </a:r>
          </a:p>
          <a:p>
            <a:pPr lvl="1">
              <a:buFont typeface="Arial" charset="0"/>
              <a:buNone/>
            </a:pPr>
            <a:r>
              <a:rPr lang="en-GB" sz="1800" dirty="0">
                <a:latin typeface="Courier New" charset="0"/>
                <a:cs typeface="Courier New" charset="0"/>
              </a:rPr>
              <a:t>plot(</a:t>
            </a:r>
            <a:r>
              <a:rPr lang="en-GB" sz="1800" dirty="0" err="1">
                <a:latin typeface="Courier New" charset="0"/>
                <a:cs typeface="Courier New" charset="0"/>
              </a:rPr>
              <a:t>burned,type</a:t>
            </a:r>
            <a:r>
              <a:rPr lang="en-GB" sz="1800" dirty="0">
                <a:latin typeface="Courier New" charset="0"/>
                <a:cs typeface="Courier New" charset="0"/>
              </a:rPr>
              <a:t>="s")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lvl="1">
              <a:buFont typeface="Arial" charset="0"/>
              <a:buNone/>
            </a:pPr>
            <a:r>
              <a:rPr lang="en-US" sz="1800" dirty="0" err="1">
                <a:latin typeface="Courier New" charset="0"/>
                <a:cs typeface="Courier New" charset="0"/>
              </a:rPr>
              <a:t>NLQuit</a:t>
            </a:r>
            <a:r>
              <a:rPr lang="en-US" sz="1800" dirty="0">
                <a:latin typeface="Courier New" charset="0"/>
                <a:cs typeface="Courier New" charset="0"/>
              </a:rPr>
              <a:t>()</a:t>
            </a:r>
          </a:p>
          <a:p>
            <a:endParaRPr lang="en-US" sz="1000" dirty="0">
              <a:latin typeface="Courier New" charset="0"/>
              <a:cs typeface="Courier New" charset="0"/>
            </a:endParaRPr>
          </a:p>
          <a:p>
            <a:endParaRPr lang="en-US" sz="1000" dirty="0">
              <a:latin typeface="Calibri" charset="0"/>
            </a:endParaRPr>
          </a:p>
          <a:p>
            <a:endParaRPr lang="en-US" sz="1000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825" y="6524625"/>
            <a:ext cx="40862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de-DE" sz="1400">
                <a:solidFill>
                  <a:prstClr val="black"/>
                </a:solidFill>
                <a:latin typeface="Calibri"/>
                <a:ea typeface="+mn-ea"/>
                <a:cs typeface="Courier New" pitchFamily="49" charset="0"/>
              </a:rPr>
              <a:t>From RNetLogo Tutorial by J.C. Thiele &amp; V. Grimm</a:t>
            </a:r>
            <a:endParaRPr lang="en-US" sz="105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152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BehaviorSpace</a:t>
            </a:r>
            <a:r>
              <a:rPr lang="de-DE" dirty="0" smtClean="0"/>
              <a:t> &amp; 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Calibri" charset="0"/>
              </a:rPr>
              <a:t>Native part of </a:t>
            </a:r>
            <a:r>
              <a:rPr lang="en-US" dirty="0" err="1" smtClean="0">
                <a:solidFill>
                  <a:srgbClr val="002060"/>
                </a:solidFill>
                <a:latin typeface="Calibri" charset="0"/>
              </a:rPr>
              <a:t>NetLogo</a:t>
            </a:r>
            <a:endParaRPr lang="en-US" dirty="0" smtClean="0">
              <a:solidFill>
                <a:srgbClr val="002060"/>
              </a:solidFill>
              <a:latin typeface="Calibri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Calibri" charset="0"/>
              </a:rPr>
              <a:t>Design</a:t>
            </a:r>
            <a:r>
              <a:rPr lang="en-US" dirty="0">
                <a:solidFill>
                  <a:srgbClr val="002060"/>
                </a:solidFill>
                <a:latin typeface="Calibri" charset="0"/>
              </a:rPr>
              <a:t>, set up and run simulation experiments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Calibri" charset="0"/>
              </a:rPr>
              <a:t>Scan </a:t>
            </a:r>
            <a:r>
              <a:rPr lang="en-US" dirty="0">
                <a:solidFill>
                  <a:srgbClr val="002060"/>
                </a:solidFill>
                <a:latin typeface="Calibri" charset="0"/>
              </a:rPr>
              <a:t>parameter </a:t>
            </a:r>
            <a:r>
              <a:rPr lang="en-US" dirty="0" smtClean="0">
                <a:solidFill>
                  <a:srgbClr val="002060"/>
                </a:solidFill>
                <a:latin typeface="Calibri" charset="0"/>
              </a:rPr>
              <a:t>space</a:t>
            </a:r>
            <a:endParaRPr lang="en-US" dirty="0">
              <a:solidFill>
                <a:srgbClr val="002060"/>
              </a:solidFill>
              <a:latin typeface="Calibri" charset="0"/>
            </a:endParaRP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1" y="4924511"/>
            <a:ext cx="1774891" cy="177489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52" y="4924511"/>
            <a:ext cx="2067148" cy="156818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448" y="4924511"/>
            <a:ext cx="1568181" cy="1568181"/>
          </a:xfrm>
          <a:prstGeom prst="rect">
            <a:avLst/>
          </a:prstGeom>
        </p:spPr>
      </p:pic>
      <p:cxnSp>
        <p:nvCxnSpPr>
          <p:cNvPr id="12" name="Gerade Verbindung mit Pfeil 11"/>
          <p:cNvCxnSpPr/>
          <p:nvPr/>
        </p:nvCxnSpPr>
        <p:spPr>
          <a:xfrm>
            <a:off x="2845905" y="5810105"/>
            <a:ext cx="1009837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5561629" y="5810104"/>
            <a:ext cx="1009837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7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2"/>
          <p:cNvSpPr txBox="1">
            <a:spLocks noChangeArrowheads="1"/>
          </p:cNvSpPr>
          <p:nvPr/>
        </p:nvSpPr>
        <p:spPr bwMode="auto">
          <a:xfrm>
            <a:off x="755650" y="1250950"/>
            <a:ext cx="7561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800" dirty="0" err="1"/>
              <a:t>To</a:t>
            </a:r>
            <a:r>
              <a:rPr lang="de-DE" sz="2800" dirty="0"/>
              <a:t> open:</a:t>
            </a:r>
            <a:r>
              <a:rPr lang="de-DE" sz="2800" i="1" dirty="0"/>
              <a:t> Tools –&gt; </a:t>
            </a:r>
            <a:r>
              <a:rPr lang="de-DE" sz="2800" i="1" dirty="0" err="1"/>
              <a:t>BehaviorSpace</a:t>
            </a:r>
            <a:endParaRPr lang="de-DE" sz="2800" i="1" dirty="0"/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7" t="19530" r="65941" b="21251"/>
          <a:stretch>
            <a:fillRect/>
          </a:stretch>
        </p:blipFill>
        <p:spPr bwMode="auto">
          <a:xfrm>
            <a:off x="2484438" y="2843213"/>
            <a:ext cx="3743325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844675"/>
            <a:ext cx="370205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smtClean="0"/>
              <a:t>Using</a:t>
            </a:r>
            <a:r>
              <a:rPr lang="de-DE" smtClean="0"/>
              <a:t> BehaviorSpace with 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12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BehaviorSpace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Save </a:t>
            </a:r>
            <a:r>
              <a:rPr lang="de-DE" dirty="0" err="1" smtClean="0"/>
              <a:t>to</a:t>
            </a:r>
            <a:r>
              <a:rPr lang="de-DE" dirty="0" smtClean="0"/>
              <a:t> .</a:t>
            </a:r>
            <a:r>
              <a:rPr lang="de-DE" dirty="0" err="1" smtClean="0"/>
              <a:t>csv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Read </a:t>
            </a:r>
            <a:r>
              <a:rPr lang="de-DE" dirty="0" err="1" smtClean="0"/>
              <a:t>with</a:t>
            </a:r>
            <a:r>
              <a:rPr lang="de-DE" dirty="0" smtClean="0"/>
              <a:t> 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Analyze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349664"/>
            <a:ext cx="5092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Explore</a:t>
            </a:r>
            <a:r>
              <a:rPr lang="de-DE" dirty="0" smtClean="0"/>
              <a:t> It!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1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28813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" name="Gruppieren 6"/>
          <p:cNvGrpSpPr>
            <a:grpSpLocks/>
          </p:cNvGrpSpPr>
          <p:nvPr/>
        </p:nvGrpSpPr>
        <p:grpSpPr bwMode="auto">
          <a:xfrm>
            <a:off x="2700338" y="1252538"/>
            <a:ext cx="6062662" cy="5286375"/>
            <a:chOff x="2699792" y="1252903"/>
            <a:chExt cx="6063125" cy="5286009"/>
          </a:xfrm>
        </p:grpSpPr>
        <p:pic>
          <p:nvPicPr>
            <p:cNvPr id="38922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1252903"/>
              <a:ext cx="6063125" cy="528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3" name="Textfeld 5"/>
            <p:cNvSpPr txBox="1">
              <a:spLocks noChangeArrowheads="1"/>
            </p:cNvSpPr>
            <p:nvPr/>
          </p:nvSpPr>
          <p:spPr bwMode="auto">
            <a:xfrm>
              <a:off x="4643610" y="2349169"/>
              <a:ext cx="1152127" cy="369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800" b="1">
                  <a:solidFill>
                    <a:srgbClr val="FF0000"/>
                  </a:solidFill>
                </a:rPr>
                <a:t>Delft</a:t>
              </a:r>
            </a:p>
          </p:txBody>
        </p:sp>
        <p:sp>
          <p:nvSpPr>
            <p:cNvPr id="38924" name="Textfeld 12"/>
            <p:cNvSpPr txBox="1">
              <a:spLocks noChangeArrowheads="1"/>
            </p:cNvSpPr>
            <p:nvPr/>
          </p:nvSpPr>
          <p:spPr bwMode="auto">
            <a:xfrm>
              <a:off x="5651799" y="2781187"/>
              <a:ext cx="14401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800" b="1">
                  <a:solidFill>
                    <a:srgbClr val="FF0000"/>
                  </a:solidFill>
                </a:rPr>
                <a:t>Wuppertal</a:t>
              </a:r>
            </a:p>
          </p:txBody>
        </p:sp>
      </p:grpSp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2771775" y="620713"/>
            <a:ext cx="2592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400">
                <a:solidFill>
                  <a:srgbClr val="003366"/>
                </a:solidFill>
                <a:latin typeface="Calibri" charset="0"/>
              </a:rPr>
              <a:t>Thorben Jensen</a:t>
            </a:r>
          </a:p>
          <a:p>
            <a:pPr algn="r" eaLnBrk="1" hangingPunct="1"/>
            <a:r>
              <a:rPr lang="de-DE" sz="1400">
                <a:solidFill>
                  <a:srgbClr val="003366"/>
                </a:solidFill>
                <a:latin typeface="Calibri" charset="0"/>
              </a:rPr>
              <a:t>thorben.jensen@wupperinst.org</a:t>
            </a:r>
            <a:endParaRPr lang="en-GB" sz="1400">
              <a:solidFill>
                <a:srgbClr val="003366"/>
              </a:solidFill>
              <a:latin typeface="Calibri" charset="0"/>
            </a:endParaRPr>
          </a:p>
        </p:txBody>
      </p:sp>
      <p:grpSp>
        <p:nvGrpSpPr>
          <p:cNvPr id="3" name="Gruppieren 16"/>
          <p:cNvGrpSpPr>
            <a:grpSpLocks/>
          </p:cNvGrpSpPr>
          <p:nvPr/>
        </p:nvGrpSpPr>
        <p:grpSpPr bwMode="auto">
          <a:xfrm>
            <a:off x="755650" y="5229225"/>
            <a:ext cx="2087563" cy="676275"/>
            <a:chOff x="755576" y="5229202"/>
            <a:chExt cx="2088232" cy="676026"/>
          </a:xfrm>
        </p:grpSpPr>
        <p:sp>
          <p:nvSpPr>
            <p:cNvPr id="38920" name="Textfeld 10"/>
            <p:cNvSpPr txBox="1">
              <a:spLocks noChangeArrowheads="1"/>
            </p:cNvSpPr>
            <p:nvPr/>
          </p:nvSpPr>
          <p:spPr bwMode="auto">
            <a:xfrm>
              <a:off x="755576" y="5535983"/>
              <a:ext cx="1570163" cy="369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1800" b="1"/>
                <a:t>You are here</a:t>
              </a:r>
            </a:p>
          </p:txBody>
        </p:sp>
        <p:cxnSp>
          <p:nvCxnSpPr>
            <p:cNvPr id="14" name="Gerade Verbindung mit Pfeil 13"/>
            <p:cNvCxnSpPr>
              <a:stCxn id="38920" idx="3"/>
            </p:cNvCxnSpPr>
            <p:nvPr/>
          </p:nvCxnSpPr>
          <p:spPr>
            <a:xfrm flipV="1">
              <a:off x="2326117" y="5229202"/>
              <a:ext cx="517691" cy="49194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917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913"/>
            <a:ext cx="355758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8413"/>
            <a:ext cx="3313112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0" b="5923"/>
          <a:stretch>
            <a:fillRect/>
          </a:stretch>
        </p:blipFill>
        <p:spPr bwMode="auto">
          <a:xfrm>
            <a:off x="4427538" y="3716338"/>
            <a:ext cx="433228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46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Application</a:t>
            </a:r>
            <a:r>
              <a:rPr lang="de-DE" dirty="0" smtClean="0"/>
              <a:t>: </a:t>
            </a:r>
            <a:r>
              <a:rPr lang="de-DE" dirty="0" err="1" smtClean="0"/>
              <a:t>Fragmented</a:t>
            </a:r>
            <a:r>
              <a:rPr lang="de-DE" dirty="0" smtClean="0"/>
              <a:t> </a:t>
            </a:r>
            <a:r>
              <a:rPr lang="de-DE" dirty="0" err="1" smtClean="0"/>
              <a:t>Landscapes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7" y="2039636"/>
            <a:ext cx="8220553" cy="33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0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(</a:t>
            </a:r>
            <a:r>
              <a:rPr lang="de-DE" dirty="0" err="1" smtClean="0"/>
              <a:t>Populations</a:t>
            </a:r>
            <a:r>
              <a:rPr lang="de-DE" dirty="0" smtClean="0"/>
              <a:t>)?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9" y="1417638"/>
            <a:ext cx="3898900" cy="16510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49887"/>
          <a:stretch/>
        </p:blipFill>
        <p:spPr>
          <a:xfrm>
            <a:off x="3850824" y="3068638"/>
            <a:ext cx="3570368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/>
              <a:t>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876"/>
          </a:xfrm>
        </p:spPr>
        <p:txBody>
          <a:bodyPr/>
          <a:lstStyle/>
          <a:p>
            <a:r>
              <a:rPr lang="de-DE" dirty="0" smtClean="0"/>
              <a:t>Connectivity: </a:t>
            </a:r>
            <a:r>
              <a:rPr lang="de-DE" i="1" dirty="0" err="1" smtClean="0"/>
              <a:t>Probability</a:t>
            </a:r>
            <a:r>
              <a:rPr lang="de-DE" i="1" dirty="0" smtClean="0"/>
              <a:t> </a:t>
            </a:r>
            <a:r>
              <a:rPr lang="de-DE" i="1" dirty="0" err="1" smtClean="0"/>
              <a:t>that</a:t>
            </a:r>
            <a:r>
              <a:rPr lang="de-DE" i="1" dirty="0" smtClean="0"/>
              <a:t> an individual, </a:t>
            </a:r>
            <a:r>
              <a:rPr lang="de-DE" i="1" dirty="0" err="1" smtClean="0"/>
              <a:t>starting</a:t>
            </a:r>
            <a:r>
              <a:rPr lang="de-DE" i="1" dirty="0" smtClean="0"/>
              <a:t> </a:t>
            </a:r>
            <a:r>
              <a:rPr lang="de-DE" i="1" dirty="0" err="1" smtClean="0"/>
              <a:t>at</a:t>
            </a:r>
            <a:r>
              <a:rPr lang="de-DE" i="1" dirty="0" smtClean="0"/>
              <a:t> </a:t>
            </a:r>
            <a:r>
              <a:rPr lang="de-DE" i="1" dirty="0" err="1" smtClean="0"/>
              <a:t>habitat</a:t>
            </a:r>
            <a:r>
              <a:rPr lang="de-DE" i="1" dirty="0" smtClean="0"/>
              <a:t> i, </a:t>
            </a:r>
            <a:r>
              <a:rPr lang="de-DE" i="1" dirty="0" err="1" smtClean="0"/>
              <a:t>reaches</a:t>
            </a:r>
            <a:r>
              <a:rPr lang="de-DE" i="1" dirty="0" smtClean="0"/>
              <a:t> </a:t>
            </a:r>
            <a:r>
              <a:rPr lang="de-DE" i="1" dirty="0" err="1" smtClean="0"/>
              <a:t>habitat</a:t>
            </a:r>
            <a:r>
              <a:rPr lang="de-DE" i="1" dirty="0" smtClean="0"/>
              <a:t> </a:t>
            </a:r>
            <a:r>
              <a:rPr lang="de-DE" i="1" dirty="0" err="1" smtClean="0"/>
              <a:t>j</a:t>
            </a:r>
            <a:endParaRPr lang="de-DE" i="1" dirty="0" smtClean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i="1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err="1" smtClean="0"/>
              <a:t>connectivity</a:t>
            </a:r>
            <a:r>
              <a:rPr lang="de-DE" dirty="0" smtClean="0"/>
              <a:t>?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587251" y="4931494"/>
            <a:ext cx="28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7988" y="4428475"/>
            <a:ext cx="3903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 smtClean="0"/>
              <a:t>Makro Approach</a:t>
            </a:r>
          </a:p>
          <a:p>
            <a:endParaRPr lang="de-DE" sz="2400" dirty="0"/>
          </a:p>
          <a:p>
            <a:r>
              <a:rPr lang="de-DE" sz="2400" dirty="0"/>
              <a:t>f</a:t>
            </a:r>
            <a:r>
              <a:rPr lang="de-DE" sz="2400" dirty="0" smtClean="0"/>
              <a:t>(</a:t>
            </a:r>
            <a:r>
              <a:rPr lang="de-DE" sz="2400" dirty="0" err="1" smtClean="0"/>
              <a:t>dist</a:t>
            </a:r>
            <a:r>
              <a:rPr lang="de-DE" sz="2400" dirty="0" smtClean="0"/>
              <a:t>., </a:t>
            </a:r>
            <a:r>
              <a:rPr lang="de-DE" sz="2400" dirty="0" err="1" smtClean="0"/>
              <a:t>speed</a:t>
            </a:r>
            <a:r>
              <a:rPr lang="de-DE" sz="2400" dirty="0" smtClean="0"/>
              <a:t>, </a:t>
            </a:r>
            <a:r>
              <a:rPr lang="de-DE" sz="2400" dirty="0" err="1" smtClean="0"/>
              <a:t>mortality</a:t>
            </a:r>
            <a:r>
              <a:rPr lang="de-DE" sz="2400" dirty="0" smtClean="0"/>
              <a:t>)</a:t>
            </a:r>
          </a:p>
          <a:p>
            <a:r>
              <a:rPr lang="de-DE" sz="2400" dirty="0" smtClean="0"/>
              <a:t> = </a:t>
            </a:r>
            <a:r>
              <a:rPr lang="de-DE" sz="2400" dirty="0" err="1" smtClean="0"/>
              <a:t>connectivity</a:t>
            </a:r>
            <a:endParaRPr lang="de-DE" sz="2400" dirty="0"/>
          </a:p>
        </p:txBody>
      </p:sp>
      <p:sp>
        <p:nvSpPr>
          <p:cNvPr id="9" name="Textfeld 8"/>
          <p:cNvSpPr txBox="1"/>
          <p:nvPr/>
        </p:nvSpPr>
        <p:spPr>
          <a:xfrm>
            <a:off x="4797200" y="4429770"/>
            <a:ext cx="3889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 err="1" smtClean="0"/>
              <a:t>Micro</a:t>
            </a:r>
            <a:r>
              <a:rPr lang="de-DE" sz="2400" u="sng" dirty="0" smtClean="0"/>
              <a:t> Approach</a:t>
            </a:r>
          </a:p>
          <a:p>
            <a:endParaRPr lang="de-DE" sz="2400" dirty="0"/>
          </a:p>
          <a:p>
            <a:r>
              <a:rPr lang="de-DE" sz="2400" dirty="0" err="1" smtClean="0"/>
              <a:t>Use</a:t>
            </a:r>
            <a:r>
              <a:rPr lang="de-DE" sz="2400" dirty="0" smtClean="0"/>
              <a:t> Agent-</a:t>
            </a:r>
            <a:r>
              <a:rPr lang="de-DE" sz="2400" dirty="0" err="1" smtClean="0"/>
              <a:t>based</a:t>
            </a:r>
            <a:r>
              <a:rPr lang="de-DE" sz="2400" dirty="0" smtClean="0"/>
              <a:t> </a:t>
            </a:r>
            <a:r>
              <a:rPr lang="de-DE" sz="2400" dirty="0" err="1" smtClean="0"/>
              <a:t>modeling</a:t>
            </a:r>
            <a:r>
              <a:rPr lang="de-DE" sz="2400" dirty="0" smtClean="0"/>
              <a:t>!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546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Assignment</a:t>
            </a:r>
            <a:r>
              <a:rPr lang="de-DE" dirty="0" smtClean="0"/>
              <a:t> I: </a:t>
            </a:r>
            <a:r>
              <a:rPr lang="de-DE" dirty="0" err="1">
                <a:latin typeface="Courier New" charset="0"/>
                <a:cs typeface="Courier New" charset="0"/>
              </a:rPr>
              <a:t>extension</a:t>
            </a:r>
            <a:r>
              <a:rPr lang="de-DE" dirty="0">
                <a:latin typeface="Courier New" charset="0"/>
                <a:cs typeface="Courier New" charset="0"/>
              </a:rPr>
              <a:t> [</a:t>
            </a:r>
            <a:r>
              <a:rPr lang="de-DE" dirty="0" err="1">
                <a:latin typeface="Courier New" charset="0"/>
                <a:cs typeface="Courier New" charset="0"/>
              </a:rPr>
              <a:t>r</a:t>
            </a:r>
            <a:r>
              <a:rPr lang="de-DE" dirty="0">
                <a:latin typeface="Courier New" charset="0"/>
                <a:cs typeface="Courier New" charset="0"/>
              </a:rPr>
              <a:t>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de-DE" dirty="0" smtClean="0">
                <a:latin typeface="Calibri" pitchFamily="34" charset="0"/>
              </a:rPr>
              <a:t>Open ‘Correlated </a:t>
            </a:r>
            <a:r>
              <a:rPr lang="en-US" altLang="de-DE" dirty="0">
                <a:latin typeface="Calibri" pitchFamily="34" charset="0"/>
              </a:rPr>
              <a:t>Random </a:t>
            </a:r>
            <a:r>
              <a:rPr lang="en-US" altLang="de-DE" dirty="0" smtClean="0">
                <a:latin typeface="Calibri" pitchFamily="34" charset="0"/>
              </a:rPr>
              <a:t>Walk’ model</a:t>
            </a:r>
            <a:endParaRPr lang="en-US" altLang="de-DE" dirty="0">
              <a:latin typeface="Calibri" pitchFamily="34" charset="0"/>
            </a:endParaRPr>
          </a:p>
          <a:p>
            <a:r>
              <a:rPr lang="en-US" altLang="de-DE" dirty="0" smtClean="0">
                <a:latin typeface="Calibri" pitchFamily="34" charset="0"/>
              </a:rPr>
              <a:t>Familiarize </a:t>
            </a:r>
            <a:r>
              <a:rPr lang="en-US" altLang="de-DE" dirty="0">
                <a:latin typeface="Calibri" pitchFamily="34" charset="0"/>
              </a:rPr>
              <a:t>yourself with the </a:t>
            </a:r>
            <a:r>
              <a:rPr lang="en-US" altLang="de-DE" dirty="0" smtClean="0">
                <a:latin typeface="Calibri" pitchFamily="34" charset="0"/>
              </a:rPr>
              <a:t>model</a:t>
            </a:r>
          </a:p>
          <a:p>
            <a:r>
              <a:rPr lang="en-US" altLang="de-DE" dirty="0" smtClean="0">
                <a:latin typeface="Calibri" pitchFamily="34" charset="0"/>
              </a:rPr>
              <a:t>Observe </a:t>
            </a:r>
            <a:r>
              <a:rPr lang="en-US" altLang="de-DE" dirty="0" smtClean="0">
                <a:latin typeface="Calibri" pitchFamily="34" charset="0"/>
              </a:rPr>
              <a:t>the </a:t>
            </a:r>
            <a:r>
              <a:rPr lang="en-US" altLang="de-DE" dirty="0" smtClean="0">
                <a:latin typeface="Calibri" pitchFamily="34" charset="0"/>
              </a:rPr>
              <a:t>‘turtle diffusion’</a:t>
            </a:r>
          </a:p>
          <a:p>
            <a:r>
              <a:rPr lang="en-US" altLang="de-DE" dirty="0" smtClean="0">
                <a:latin typeface="Calibri" pitchFamily="34" charset="0"/>
              </a:rPr>
              <a:t>Describe </a:t>
            </a:r>
            <a:r>
              <a:rPr lang="en-US" altLang="de-DE" dirty="0" smtClean="0">
                <a:latin typeface="Calibri" pitchFamily="34" charset="0"/>
              </a:rPr>
              <a:t>the diffusion </a:t>
            </a:r>
            <a:r>
              <a:rPr lang="en-US" altLang="de-DE" dirty="0" smtClean="0">
                <a:latin typeface="Calibri" pitchFamily="34" charset="0"/>
              </a:rPr>
              <a:t>with </a:t>
            </a:r>
            <a:r>
              <a:rPr lang="en-US" altLang="de-DE" b="1" dirty="0" smtClean="0">
                <a:latin typeface="Calibri" pitchFamily="34" charset="0"/>
              </a:rPr>
              <a:t>R-extension</a:t>
            </a:r>
            <a:endParaRPr lang="en-US" altLang="de-DE" b="1" dirty="0">
              <a:latin typeface="Calibri" pitchFamily="34" charset="0"/>
            </a:endParaRPr>
          </a:p>
          <a:p>
            <a:pPr lvl="2"/>
            <a:r>
              <a:rPr lang="de-DE" dirty="0" err="1" smtClean="0"/>
              <a:t>Descriptive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?</a:t>
            </a:r>
          </a:p>
          <a:p>
            <a:pPr lvl="3"/>
            <a:r>
              <a:rPr lang="de-DE" dirty="0" smtClean="0"/>
              <a:t>E.g. </a:t>
            </a:r>
            <a:r>
              <a:rPr lang="de-DE" dirty="0" err="1" smtClean="0"/>
              <a:t>mean</a:t>
            </a:r>
            <a:r>
              <a:rPr lang="de-DE" dirty="0" smtClean="0"/>
              <a:t>,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deviation</a:t>
            </a:r>
            <a:endParaRPr lang="de-DE" dirty="0" smtClean="0"/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diffusion</a:t>
            </a:r>
            <a:r>
              <a:rPr lang="de-DE" dirty="0" smtClean="0"/>
              <a:t> </a:t>
            </a:r>
            <a:r>
              <a:rPr lang="de-DE" dirty="0" err="1" smtClean="0"/>
              <a:t>normally</a:t>
            </a:r>
            <a:r>
              <a:rPr lang="de-DE" dirty="0" smtClean="0"/>
              <a:t> </a:t>
            </a:r>
            <a:r>
              <a:rPr lang="de-DE" dirty="0" err="1" smtClean="0"/>
              <a:t>distributed</a:t>
            </a:r>
            <a:r>
              <a:rPr lang="de-DE" dirty="0" smtClean="0"/>
              <a:t>?</a:t>
            </a:r>
          </a:p>
          <a:p>
            <a:pPr lvl="3"/>
            <a:r>
              <a:rPr lang="de-DE" dirty="0" smtClean="0"/>
              <a:t>E.g. </a:t>
            </a:r>
            <a:r>
              <a:rPr lang="de-DE" dirty="0" err="1" smtClean="0"/>
              <a:t>hist</a:t>
            </a:r>
            <a:r>
              <a:rPr lang="de-DE" dirty="0" smtClean="0"/>
              <a:t>(), </a:t>
            </a:r>
            <a:r>
              <a:rPr lang="de-DE" dirty="0" err="1"/>
              <a:t>q</a:t>
            </a:r>
            <a:r>
              <a:rPr lang="de-DE" dirty="0" err="1" smtClean="0"/>
              <a:t>qnorm</a:t>
            </a:r>
            <a:r>
              <a:rPr lang="de-DE" dirty="0" smtClean="0"/>
              <a:t>(), </a:t>
            </a:r>
            <a:r>
              <a:rPr lang="de-DE" dirty="0" err="1" smtClean="0"/>
              <a:t>qqline</a:t>
            </a:r>
            <a:r>
              <a:rPr lang="de-DE" dirty="0" smtClean="0"/>
              <a:t>(), </a:t>
            </a:r>
            <a:r>
              <a:rPr lang="de-DE" dirty="0" err="1" smtClean="0"/>
              <a:t>shapiro.test</a:t>
            </a:r>
            <a:r>
              <a:rPr lang="de-DE" dirty="0" smtClean="0"/>
              <a:t>(), ...</a:t>
            </a:r>
          </a:p>
          <a:p>
            <a:pPr lvl="2"/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diffusion</a:t>
            </a:r>
            <a:endParaRPr lang="de-DE" dirty="0" smtClean="0"/>
          </a:p>
          <a:p>
            <a:pPr lvl="3"/>
            <a:r>
              <a:rPr lang="de-DE" dirty="0" smtClean="0"/>
              <a:t>E.g. </a:t>
            </a:r>
            <a:r>
              <a:rPr lang="de-DE" dirty="0" err="1" smtClean="0"/>
              <a:t>plot</a:t>
            </a:r>
            <a:r>
              <a:rPr lang="de-DE" dirty="0" smtClean="0"/>
              <a:t>(), </a:t>
            </a:r>
            <a:r>
              <a:rPr lang="de-DE" dirty="0" err="1" smtClean="0"/>
              <a:t>smoothScatter</a:t>
            </a:r>
            <a:r>
              <a:rPr lang="de-DE" dirty="0" smtClean="0"/>
              <a:t>(),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76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107104" y="201613"/>
            <a:ext cx="90368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de-DE" sz="4000" dirty="0" err="1" smtClean="0">
                <a:solidFill>
                  <a:srgbClr val="000000"/>
                </a:solidFill>
                <a:latin typeface="Calibri" charset="0"/>
              </a:rPr>
              <a:t>Assignment</a:t>
            </a:r>
            <a:r>
              <a:rPr lang="de-DE" sz="40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DE" sz="4000" dirty="0" smtClean="0">
                <a:solidFill>
                  <a:srgbClr val="000000"/>
                </a:solidFill>
                <a:latin typeface="Calibri" charset="0"/>
              </a:rPr>
              <a:t>II: </a:t>
            </a:r>
            <a:r>
              <a:rPr lang="de-DE" sz="3200" dirty="0" err="1" smtClean="0">
                <a:solidFill>
                  <a:srgbClr val="000000"/>
                </a:solidFill>
                <a:latin typeface="Calibri" charset="0"/>
              </a:rPr>
              <a:t>Behavior</a:t>
            </a:r>
            <a:r>
              <a:rPr lang="de-DE" sz="3200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Calibri" charset="0"/>
              </a:rPr>
              <a:t>space</a:t>
            </a:r>
            <a:r>
              <a:rPr lang="de-DE" sz="3200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Calibri" charset="0"/>
              </a:rPr>
              <a:t>and</a:t>
            </a:r>
            <a:r>
              <a:rPr lang="de-DE" sz="32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Calibri" charset="0"/>
              </a:rPr>
              <a:t>RNetLogo</a:t>
            </a:r>
            <a:endParaRPr lang="de-DE" sz="32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755650" y="1196975"/>
            <a:ext cx="792003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>
              <a:buFont typeface="Arial" charset="0"/>
              <a:buChar char="•"/>
              <a:defRPr/>
            </a:pP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Formulate </a:t>
            </a:r>
            <a:r>
              <a:rPr lang="en-US" altLang="de-DE" sz="2800" dirty="0">
                <a:solidFill>
                  <a:srgbClr val="000000"/>
                </a:solidFill>
                <a:latin typeface="Calibri" pitchFamily="34" charset="0"/>
                <a:ea typeface="+mn-ea"/>
              </a:rPr>
              <a:t>a hypothesis about how </a:t>
            </a:r>
            <a:r>
              <a:rPr lang="en-US" altLang="de-DE" sz="2800" i="1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distance to habitat</a:t>
            </a: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 is related to </a:t>
            </a:r>
            <a:r>
              <a:rPr lang="en-US" altLang="de-DE" sz="2800" i="1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connectivity</a:t>
            </a:r>
            <a:endParaRPr lang="en-US" altLang="de-DE" sz="2800" i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marL="514350" indent="-514350">
              <a:buFont typeface="Arial" charset="0"/>
              <a:buChar char="•"/>
              <a:defRPr/>
            </a:pPr>
            <a:r>
              <a:rPr lang="en-US" altLang="de-DE" sz="2800" dirty="0">
                <a:solidFill>
                  <a:srgbClr val="000000"/>
                </a:solidFill>
                <a:latin typeface="Calibri" pitchFamily="34" charset="0"/>
                <a:ea typeface="+mn-ea"/>
              </a:rPr>
              <a:t>Design an experiment to test </a:t>
            </a: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it</a:t>
            </a:r>
            <a:endParaRPr lang="en-US" altLang="de-DE" sz="280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marL="514350" indent="-514350">
              <a:buFont typeface="Arial" charset="0"/>
              <a:buChar char="•"/>
              <a:defRPr/>
            </a:pP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Use both </a:t>
            </a:r>
            <a:r>
              <a:rPr lang="en-US" altLang="de-DE" sz="2800" dirty="0" err="1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BehaviorSpace</a:t>
            </a: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 and </a:t>
            </a:r>
            <a:r>
              <a:rPr lang="en-US" altLang="de-DE" sz="2800" dirty="0" err="1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NetLogo</a:t>
            </a:r>
            <a:endParaRPr lang="en-US" altLang="de-DE" sz="280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marL="514350" indent="-514350">
              <a:defRPr/>
            </a:pPr>
            <a:endParaRPr lang="en-US" altLang="de-DE" sz="2800" dirty="0" smtClean="0">
              <a:solidFill>
                <a:srgbClr val="000000"/>
              </a:solidFill>
              <a:latin typeface="Calibri" pitchFamily="34" charset="0"/>
              <a:ea typeface="+mn-ea"/>
              <a:sym typeface="Wingdings" pitchFamily="2" charset="2"/>
            </a:endParaRPr>
          </a:p>
          <a:p>
            <a:pPr marL="514350" indent="-514350">
              <a:defRPr/>
            </a:pPr>
            <a:r>
              <a:rPr lang="en-US" altLang="de-DE" sz="2800" dirty="0" smtClean="0">
                <a:solidFill>
                  <a:srgbClr val="000000"/>
                </a:solidFill>
                <a:latin typeface="Calibri" pitchFamily="34" charset="0"/>
                <a:ea typeface="+mn-ea"/>
                <a:sym typeface="Wingdings" pitchFamily="2" charset="2"/>
              </a:rPr>
              <a:t> </a:t>
            </a:r>
            <a:r>
              <a:rPr lang="en-US" altLang="de-DE" sz="2800" dirty="0">
                <a:solidFill>
                  <a:srgbClr val="000000"/>
                </a:solidFill>
                <a:latin typeface="Calibri" pitchFamily="34" charset="0"/>
                <a:ea typeface="+mn-ea"/>
                <a:sym typeface="Wingdings" pitchFamily="2" charset="2"/>
              </a:rPr>
              <a:t>Do the results support your hypothesis?</a:t>
            </a:r>
            <a:endParaRPr lang="en-US" altLang="de-DE" sz="2800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923940" y="4437063"/>
            <a:ext cx="4232384" cy="2344667"/>
            <a:chOff x="1923672" y="4437112"/>
            <a:chExt cx="4232504" cy="234425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411158" y="6310034"/>
              <a:ext cx="37450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555624" y="4437112"/>
              <a:ext cx="7938" cy="2025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01" name="TextBox 18"/>
            <p:cNvSpPr txBox="1">
              <a:spLocks noChangeArrowheads="1"/>
            </p:cNvSpPr>
            <p:nvPr/>
          </p:nvSpPr>
          <p:spPr bwMode="auto">
            <a:xfrm>
              <a:off x="3635896" y="6381328"/>
              <a:ext cx="1058207" cy="40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 smtClean="0">
                  <a:latin typeface="Calibri" charset="0"/>
                </a:rPr>
                <a:t>distance</a:t>
              </a:r>
              <a:endParaRPr lang="en-US" sz="2000" dirty="0">
                <a:latin typeface="Calibri" charset="0"/>
              </a:endParaRPr>
            </a:p>
          </p:txBody>
        </p:sp>
        <p:sp>
          <p:nvSpPr>
            <p:cNvPr id="8202" name="TextBox 19"/>
            <p:cNvSpPr txBox="1">
              <a:spLocks noChangeArrowheads="1"/>
            </p:cNvSpPr>
            <p:nvPr/>
          </p:nvSpPr>
          <p:spPr bwMode="auto">
            <a:xfrm rot="16200000">
              <a:off x="1089458" y="5271327"/>
              <a:ext cx="2068550" cy="40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dirty="0" smtClean="0">
                  <a:latin typeface="Calibri" charset="0"/>
                </a:rPr>
                <a:t>connectivity</a:t>
              </a:r>
              <a:endParaRPr lang="en-US" sz="2000" dirty="0">
                <a:latin typeface="Calibri" charset="0"/>
              </a:endParaRPr>
            </a:p>
          </p:txBody>
        </p:sp>
        <p:sp>
          <p:nvSpPr>
            <p:cNvPr id="8203" name="TextBox 21"/>
            <p:cNvSpPr txBox="1">
              <a:spLocks noChangeArrowheads="1"/>
            </p:cNvSpPr>
            <p:nvPr/>
          </p:nvSpPr>
          <p:spPr bwMode="auto">
            <a:xfrm>
              <a:off x="4067944" y="4941168"/>
              <a:ext cx="470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800">
                  <a:solidFill>
                    <a:srgbClr val="990000"/>
                  </a:solidFill>
                  <a:latin typeface="Calibri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75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fun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29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of</a:t>
            </a:r>
            <a:r>
              <a:rPr lang="de-DE" dirty="0"/>
              <a:t> Class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/>
              <a:t>Importance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NetLogo</a:t>
            </a:r>
            <a:endParaRPr lang="de-DE" dirty="0"/>
          </a:p>
          <a:p>
            <a:r>
              <a:rPr lang="de-DE" dirty="0"/>
              <a:t>Basic R </a:t>
            </a:r>
            <a:r>
              <a:rPr lang="de-DE" dirty="0" err="1"/>
              <a:t>usage</a:t>
            </a: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NetLogo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40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10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1842660" y="180731"/>
            <a:ext cx="54715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de-DE" sz="4400" dirty="0" smtClean="0">
                <a:solidFill>
                  <a:srgbClr val="003366"/>
                </a:solidFill>
                <a:latin typeface="Calibri" charset="0"/>
              </a:rPr>
              <a:t>Agent-</a:t>
            </a:r>
            <a:r>
              <a:rPr lang="de-DE" sz="4400" dirty="0" err="1" smtClean="0">
                <a:solidFill>
                  <a:srgbClr val="003366"/>
                </a:solidFill>
                <a:latin typeface="Calibri" charset="0"/>
              </a:rPr>
              <a:t>based</a:t>
            </a:r>
            <a:r>
              <a:rPr lang="de-DE" sz="4400" dirty="0" smtClean="0">
                <a:solidFill>
                  <a:srgbClr val="003366"/>
                </a:solidFill>
                <a:latin typeface="Calibri" charset="0"/>
              </a:rPr>
              <a:t> </a:t>
            </a:r>
            <a:r>
              <a:rPr lang="de-DE" sz="4400" dirty="0" err="1" smtClean="0">
                <a:solidFill>
                  <a:srgbClr val="003366"/>
                </a:solidFill>
                <a:latin typeface="Calibri" charset="0"/>
              </a:rPr>
              <a:t>modeling</a:t>
            </a:r>
            <a:endParaRPr lang="de-DE" sz="4400" dirty="0">
              <a:solidFill>
                <a:srgbClr val="003366"/>
              </a:solidFill>
              <a:latin typeface="Calibri" charset="0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323850" y="1485900"/>
            <a:ext cx="2520950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Brainstorming, </a:t>
            </a:r>
          </a:p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Question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8175" y="3502025"/>
            <a:ext cx="2520950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Implementation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771775" y="4508500"/>
            <a:ext cx="2305050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Analysis</a:t>
            </a:r>
          </a:p>
        </p:txBody>
      </p:sp>
      <p:pic>
        <p:nvPicPr>
          <p:cNvPr id="8" name="Picture 5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1985304">
            <a:off x="2339975" y="2997200"/>
            <a:ext cx="503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2013029">
            <a:off x="3132138" y="4149725"/>
            <a:ext cx="5032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Brain and Literature storm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t="12004" r="44707" b="35483"/>
          <a:stretch>
            <a:fillRect/>
          </a:stretch>
        </p:blipFill>
        <p:spPr bwMode="auto">
          <a:xfrm>
            <a:off x="3236331" y="1073063"/>
            <a:ext cx="2006458" cy="9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11188" y="4005263"/>
            <a:ext cx="1512887" cy="3603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100" b="1">
                <a:solidFill>
                  <a:schemeClr val="bg1"/>
                </a:solidFill>
                <a:latin typeface="Courier New" charset="0"/>
                <a:cs typeface="Courier New" charset="0"/>
              </a:rPr>
              <a:t>ifelse</a:t>
            </a:r>
            <a:r>
              <a:rPr lang="en-US" sz="1100">
                <a:solidFill>
                  <a:schemeClr val="bg1"/>
                </a:solidFill>
                <a:latin typeface="Courier New" charset="0"/>
                <a:cs typeface="Courier New" charset="0"/>
              </a:rPr>
              <a:t> N &gt; x </a:t>
            </a:r>
          </a:p>
          <a:p>
            <a:r>
              <a:rPr lang="en-US" sz="1100">
                <a:solidFill>
                  <a:schemeClr val="bg1"/>
                </a:solidFill>
                <a:latin typeface="Courier New" charset="0"/>
                <a:cs typeface="Courier New" charset="0"/>
              </a:rPr>
              <a:t>[grow] [die]</a:t>
            </a:r>
          </a:p>
        </p:txBody>
      </p:sp>
      <p:pic>
        <p:nvPicPr>
          <p:cNvPr id="12" name="Picture 9" descr="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9491" r="74506" b="42493"/>
          <a:stretch>
            <a:fillRect/>
          </a:stretch>
        </p:blipFill>
        <p:spPr bwMode="auto">
          <a:xfrm>
            <a:off x="2195513" y="4797425"/>
            <a:ext cx="89693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3492500" y="5516563"/>
            <a:ext cx="2305050" cy="719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Communication</a:t>
            </a:r>
          </a:p>
        </p:txBody>
      </p:sp>
      <p:pic>
        <p:nvPicPr>
          <p:cNvPr id="17" name="Picture 17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758506">
            <a:off x="3995738" y="5156200"/>
            <a:ext cx="5032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individ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7989" r="73102" b="57507"/>
          <a:stretch>
            <a:fillRect/>
          </a:stretch>
        </p:blipFill>
        <p:spPr bwMode="auto">
          <a:xfrm>
            <a:off x="468313" y="3644900"/>
            <a:ext cx="50482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9" descr="individ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7989" r="73102" b="57507"/>
          <a:stretch>
            <a:fillRect/>
          </a:stretch>
        </p:blipFill>
        <p:spPr bwMode="auto">
          <a:xfrm>
            <a:off x="1258888" y="3716338"/>
            <a:ext cx="50482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0" descr="individ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7989" r="73102" b="57507"/>
          <a:stretch>
            <a:fillRect/>
          </a:stretch>
        </p:blipFill>
        <p:spPr bwMode="auto">
          <a:xfrm>
            <a:off x="827088" y="3716338"/>
            <a:ext cx="50482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1" descr="individ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7989" r="73102" b="57507"/>
          <a:stretch>
            <a:fillRect/>
          </a:stretch>
        </p:blipFill>
        <p:spPr bwMode="auto">
          <a:xfrm>
            <a:off x="107950" y="3789363"/>
            <a:ext cx="50482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 descr="individ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7989" r="73102" b="57507"/>
          <a:stretch>
            <a:fillRect/>
          </a:stretch>
        </p:blipFill>
        <p:spPr bwMode="auto">
          <a:xfrm>
            <a:off x="1619250" y="3644900"/>
            <a:ext cx="50482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4427538" y="4364038"/>
            <a:ext cx="2305050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Verification</a:t>
            </a:r>
          </a:p>
        </p:txBody>
      </p:sp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62"/>
          <a:stretch>
            <a:fillRect/>
          </a:stretch>
        </p:blipFill>
        <p:spPr bwMode="auto">
          <a:xfrm>
            <a:off x="5508625" y="6092825"/>
            <a:ext cx="1008063" cy="536575"/>
          </a:xfrm>
          <a:prstGeom prst="rect">
            <a:avLst/>
          </a:prstGeom>
          <a:noFill/>
          <a:ln w="25400">
            <a:solidFill>
              <a:srgbClr val="4F748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364163" y="4724400"/>
            <a:ext cx="1943100" cy="4333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Validation</a:t>
            </a:r>
          </a:p>
        </p:txBody>
      </p: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5940425" y="5084763"/>
            <a:ext cx="2232025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Parameterization</a:t>
            </a:r>
          </a:p>
        </p:txBody>
      </p:sp>
      <p:sp>
        <p:nvSpPr>
          <p:cNvPr id="27" name="AutoShape 27"/>
          <p:cNvSpPr>
            <a:spLocks noChangeArrowheads="1"/>
          </p:cNvSpPr>
          <p:nvPr/>
        </p:nvSpPr>
        <p:spPr bwMode="auto">
          <a:xfrm>
            <a:off x="6372225" y="5443538"/>
            <a:ext cx="2447925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Scenario Analysis</a:t>
            </a:r>
          </a:p>
        </p:txBody>
      </p:sp>
      <p:sp>
        <p:nvSpPr>
          <p:cNvPr id="28" name="AutoShape 28"/>
          <p:cNvSpPr>
            <a:spLocks noChangeArrowheads="1"/>
          </p:cNvSpPr>
          <p:nvPr/>
        </p:nvSpPr>
        <p:spPr bwMode="auto">
          <a:xfrm>
            <a:off x="1044575" y="2422525"/>
            <a:ext cx="2520950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Paper model</a:t>
            </a:r>
          </a:p>
        </p:txBody>
      </p:sp>
      <p:pic>
        <p:nvPicPr>
          <p:cNvPr id="29" name="Picture 29" descr="paper concep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507" r="57701" b="40013"/>
          <a:stretch>
            <a:fillRect/>
          </a:stretch>
        </p:blipFill>
        <p:spPr bwMode="auto">
          <a:xfrm>
            <a:off x="323850" y="2684463"/>
            <a:ext cx="100806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AutoShape 30"/>
          <p:cNvSpPr>
            <a:spLocks noChangeArrowheads="1"/>
          </p:cNvSpPr>
          <p:nvPr/>
        </p:nvSpPr>
        <p:spPr bwMode="auto">
          <a:xfrm>
            <a:off x="3348038" y="2852738"/>
            <a:ext cx="4464050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Variables ∙ Parameters</a:t>
            </a:r>
          </a:p>
        </p:txBody>
      </p:sp>
      <p:pic>
        <p:nvPicPr>
          <p:cNvPr id="31" name="Picture 31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>
            <a:off x="1476375" y="2062163"/>
            <a:ext cx="503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2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791391">
            <a:off x="5137150" y="4632325"/>
            <a:ext cx="3698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3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791391">
            <a:off x="5722938" y="5013325"/>
            <a:ext cx="3698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4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791391">
            <a:off x="6218238" y="5373688"/>
            <a:ext cx="3698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35"/>
          <p:cNvSpPr>
            <a:spLocks noChangeArrowheads="1"/>
          </p:cNvSpPr>
          <p:nvPr/>
        </p:nvSpPr>
        <p:spPr bwMode="auto">
          <a:xfrm>
            <a:off x="3348038" y="2349500"/>
            <a:ext cx="4465637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Hypotheses ∙ Scales ∙ Assumptions</a:t>
            </a:r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auto">
          <a:xfrm>
            <a:off x="4138613" y="3357563"/>
            <a:ext cx="2305050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Bug search</a:t>
            </a:r>
          </a:p>
        </p:txBody>
      </p:sp>
      <p:sp>
        <p:nvSpPr>
          <p:cNvPr id="37" name="AutoShape 23"/>
          <p:cNvSpPr>
            <a:spLocks noChangeArrowheads="1"/>
          </p:cNvSpPr>
          <p:nvPr/>
        </p:nvSpPr>
        <p:spPr bwMode="auto">
          <a:xfrm>
            <a:off x="4140200" y="3860800"/>
            <a:ext cx="2305050" cy="4333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Documentation</a:t>
            </a:r>
          </a:p>
        </p:txBody>
      </p:sp>
      <p:sp>
        <p:nvSpPr>
          <p:cNvPr id="38" name="AutoShape 27"/>
          <p:cNvSpPr>
            <a:spLocks noChangeArrowheads="1"/>
          </p:cNvSpPr>
          <p:nvPr/>
        </p:nvSpPr>
        <p:spPr bwMode="auto">
          <a:xfrm>
            <a:off x="6732588" y="5875338"/>
            <a:ext cx="2303462" cy="4333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3366"/>
                </a:solidFill>
                <a:latin typeface="Calibri" charset="0"/>
              </a:rPr>
              <a:t>Sensitivity Analysis</a:t>
            </a:r>
          </a:p>
        </p:txBody>
      </p:sp>
      <p:pic>
        <p:nvPicPr>
          <p:cNvPr id="39" name="Picture 34" descr="Occams raz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25397" r="70268" b="55986"/>
          <a:stretch>
            <a:fillRect/>
          </a:stretch>
        </p:blipFill>
        <p:spPr bwMode="auto">
          <a:xfrm rot="791391">
            <a:off x="6540500" y="5756275"/>
            <a:ext cx="3698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83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tatistics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NetLogo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Emergence</a:t>
            </a:r>
            <a:r>
              <a:rPr lang="de-DE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smtClean="0"/>
              <a:t>≠ </a:t>
            </a:r>
            <a:r>
              <a:rPr lang="de-DE" dirty="0" err="1" smtClean="0"/>
              <a:t>results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err="1" smtClean="0"/>
              <a:t>Stochasticity</a:t>
            </a:r>
            <a:endParaRPr lang="de-DE" dirty="0"/>
          </a:p>
          <a:p>
            <a:pPr lvl="1"/>
            <a:r>
              <a:rPr lang="de-DE" dirty="0" smtClean="0"/>
              <a:t>Ensembles </a:t>
            </a:r>
            <a:r>
              <a:rPr lang="de-DE" dirty="0" err="1" smtClean="0"/>
              <a:t>intead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!</a:t>
            </a:r>
            <a:endParaRPr lang="de-DE" dirty="0" smtClean="0"/>
          </a:p>
          <a:p>
            <a:r>
              <a:rPr lang="de-DE" i="1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Descriptive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causality</a:t>
            </a:r>
            <a:r>
              <a:rPr lang="de-DE" dirty="0" smtClean="0"/>
              <a:t> </a:t>
            </a:r>
          </a:p>
          <a:p>
            <a:pPr lvl="1"/>
            <a:r>
              <a:rPr lang="de-DE" dirty="0" err="1" smtClean="0"/>
              <a:t>Assumption</a:t>
            </a:r>
            <a:r>
              <a:rPr lang="de-DE" dirty="0" smtClean="0"/>
              <a:t> (e.g. </a:t>
            </a:r>
            <a:r>
              <a:rPr lang="de-DE" dirty="0" err="1" smtClean="0"/>
              <a:t>parameter</a:t>
            </a:r>
            <a:r>
              <a:rPr lang="de-DE" dirty="0" smtClean="0"/>
              <a:t>) -&gt; </a:t>
            </a:r>
            <a:r>
              <a:rPr lang="de-DE" dirty="0" err="1" smtClean="0"/>
              <a:t>Implication</a:t>
            </a:r>
            <a:endParaRPr lang="de-DE" dirty="0" smtClean="0"/>
          </a:p>
          <a:p>
            <a:pPr lvl="1"/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i="1" dirty="0" err="1" smtClean="0"/>
              <a:t>meaning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r>
              <a:rPr lang="de-DE" dirty="0" smtClean="0"/>
              <a:t>„</a:t>
            </a:r>
            <a:r>
              <a:rPr lang="de-DE" i="1" dirty="0" smtClean="0"/>
              <a:t>Show </a:t>
            </a:r>
            <a:r>
              <a:rPr lang="de-DE" i="1" dirty="0" err="1" smtClean="0"/>
              <a:t>that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seemingly</a:t>
            </a:r>
            <a:r>
              <a:rPr lang="de-DE" i="1" dirty="0" smtClean="0"/>
              <a:t> </a:t>
            </a:r>
            <a:r>
              <a:rPr lang="de-DE" i="1" dirty="0" err="1" smtClean="0"/>
              <a:t>complex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smtClean="0"/>
              <a:t>simple</a:t>
            </a:r>
            <a:r>
              <a:rPr lang="de-DE" dirty="0" smtClean="0"/>
              <a:t>“</a:t>
            </a:r>
            <a:endParaRPr lang="de-DE" dirty="0" smtClean="0"/>
          </a:p>
          <a:p>
            <a:pPr lvl="1"/>
            <a:r>
              <a:rPr lang="de-DE" dirty="0"/>
              <a:t>e</a:t>
            </a:r>
            <a:r>
              <a:rPr lang="de-DE" dirty="0" smtClean="0"/>
              <a:t>.g. </a:t>
            </a:r>
            <a:r>
              <a:rPr lang="de-DE" dirty="0" err="1"/>
              <a:t>f</a:t>
            </a:r>
            <a:r>
              <a:rPr lang="de-DE" dirty="0" err="1" smtClean="0"/>
              <a:t>itting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78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i="1" dirty="0" err="1" smtClean="0"/>
              <a:t>is</a:t>
            </a:r>
            <a:r>
              <a:rPr lang="de-DE" dirty="0" smtClean="0"/>
              <a:t> R?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smtClean="0">
                <a:latin typeface="Calibri" charset="0"/>
                <a:cs typeface="Courier New" charset="0"/>
              </a:rPr>
              <a:t>Powerful </a:t>
            </a:r>
            <a:r>
              <a:rPr lang="de-DE" sz="2800" dirty="0" err="1" smtClean="0">
                <a:latin typeface="Calibri" charset="0"/>
                <a:cs typeface="Courier New" charset="0"/>
              </a:rPr>
              <a:t>statistics</a:t>
            </a:r>
            <a:r>
              <a:rPr lang="de-DE" sz="2800" dirty="0" smtClean="0">
                <a:latin typeface="Calibri" charset="0"/>
                <a:cs typeface="Courier New" charset="0"/>
              </a:rPr>
              <a:t> </a:t>
            </a:r>
            <a:r>
              <a:rPr lang="de-DE" sz="2800" dirty="0" err="1" smtClean="0">
                <a:latin typeface="Calibri" charset="0"/>
                <a:cs typeface="Courier New" charset="0"/>
              </a:rPr>
              <a:t>tool</a:t>
            </a:r>
            <a:endParaRPr lang="de-DE" sz="2800" dirty="0" smtClean="0">
              <a:latin typeface="Calibri" charset="0"/>
              <a:cs typeface="Courier New" charset="0"/>
            </a:endParaRPr>
          </a:p>
          <a:p>
            <a:r>
              <a:rPr lang="de-DE" sz="2800" dirty="0">
                <a:latin typeface="Calibri" charset="0"/>
                <a:cs typeface="Courier New" charset="0"/>
              </a:rPr>
              <a:t>F</a:t>
            </a:r>
            <a:r>
              <a:rPr lang="de-DE" sz="2800" dirty="0" smtClean="0">
                <a:latin typeface="Calibri" charset="0"/>
                <a:cs typeface="Courier New" charset="0"/>
              </a:rPr>
              <a:t>ree </a:t>
            </a:r>
            <a:r>
              <a:rPr lang="de-DE" sz="2800" dirty="0" err="1">
                <a:latin typeface="Calibri" charset="0"/>
                <a:cs typeface="Courier New" charset="0"/>
              </a:rPr>
              <a:t>software</a:t>
            </a:r>
            <a:r>
              <a:rPr lang="de-DE" sz="2800" dirty="0">
                <a:latin typeface="Calibri" charset="0"/>
                <a:cs typeface="Courier New" charset="0"/>
              </a:rPr>
              <a:t> &amp; </a:t>
            </a:r>
            <a:r>
              <a:rPr lang="de-DE" sz="2800" dirty="0" err="1">
                <a:latin typeface="Calibri" charset="0"/>
                <a:cs typeface="Courier New" charset="0"/>
              </a:rPr>
              <a:t>language</a:t>
            </a:r>
            <a:r>
              <a:rPr lang="de-DE" sz="2800" dirty="0">
                <a:latin typeface="Calibri" charset="0"/>
                <a:cs typeface="Courier New" charset="0"/>
              </a:rPr>
              <a:t> </a:t>
            </a:r>
            <a:r>
              <a:rPr lang="de-DE" sz="2800" dirty="0" err="1">
                <a:latin typeface="Calibri" charset="0"/>
                <a:cs typeface="Courier New" charset="0"/>
              </a:rPr>
              <a:t>for</a:t>
            </a:r>
            <a:r>
              <a:rPr lang="de-DE" sz="2800" dirty="0">
                <a:latin typeface="Calibri" charset="0"/>
                <a:cs typeface="Courier New" charset="0"/>
              </a:rPr>
              <a:t> </a:t>
            </a:r>
            <a:r>
              <a:rPr lang="de-DE" sz="2800" dirty="0" err="1">
                <a:latin typeface="Calibri" charset="0"/>
                <a:cs typeface="Courier New" charset="0"/>
              </a:rPr>
              <a:t>statistics</a:t>
            </a:r>
            <a:r>
              <a:rPr lang="de-DE" sz="2800" dirty="0">
                <a:latin typeface="Calibri" charset="0"/>
                <a:cs typeface="Courier New" charset="0"/>
              </a:rPr>
              <a:t> </a:t>
            </a:r>
            <a:r>
              <a:rPr lang="de-DE" sz="2800" dirty="0" err="1">
                <a:latin typeface="Calibri" charset="0"/>
                <a:cs typeface="Courier New" charset="0"/>
              </a:rPr>
              <a:t>and</a:t>
            </a:r>
            <a:r>
              <a:rPr lang="de-DE" sz="2800" dirty="0">
                <a:latin typeface="Calibri" charset="0"/>
                <a:cs typeface="Courier New" charset="0"/>
              </a:rPr>
              <a:t> </a:t>
            </a:r>
            <a:r>
              <a:rPr lang="de-DE" sz="2800" dirty="0" err="1">
                <a:latin typeface="Calibri" charset="0"/>
                <a:cs typeface="Courier New" charset="0"/>
              </a:rPr>
              <a:t>beyond</a:t>
            </a:r>
            <a:endParaRPr lang="de-DE" sz="2800" dirty="0">
              <a:latin typeface="Calibri" charset="0"/>
              <a:cs typeface="Courier New" charset="0"/>
            </a:endParaRPr>
          </a:p>
          <a:p>
            <a:r>
              <a:rPr lang="de-DE" sz="2800" i="1" dirty="0" err="1" smtClean="0">
                <a:latin typeface="Calibri" charset="0"/>
                <a:cs typeface="Courier New" charset="0"/>
              </a:rPr>
              <a:t>www.r</a:t>
            </a:r>
            <a:r>
              <a:rPr lang="de-DE" sz="2800" i="1" dirty="0" err="1">
                <a:latin typeface="Calibri" charset="0"/>
                <a:cs typeface="Courier New" charset="0"/>
              </a:rPr>
              <a:t>-</a:t>
            </a:r>
            <a:r>
              <a:rPr lang="de-DE" sz="2800" i="1" dirty="0" err="1" smtClean="0">
                <a:latin typeface="Calibri" charset="0"/>
                <a:cs typeface="Courier New" charset="0"/>
              </a:rPr>
              <a:t>project.org</a:t>
            </a:r>
            <a:endParaRPr lang="en-US" sz="2800" i="1" dirty="0">
              <a:latin typeface="Calibri" charset="0"/>
              <a:cs typeface="Courier New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76" y="274638"/>
            <a:ext cx="1503947" cy="1143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 l="43900" t="9210" r="23026" b="52990"/>
          <a:stretch>
            <a:fillRect/>
          </a:stretch>
        </p:blipFill>
        <p:spPr bwMode="auto">
          <a:xfrm>
            <a:off x="288893" y="3987700"/>
            <a:ext cx="3529013" cy="252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11" y="3177566"/>
            <a:ext cx="4480980" cy="33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9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 err="1" smtClean="0"/>
              <a:t>How</a:t>
            </a:r>
            <a:r>
              <a:rPr lang="de-DE" i="1" dirty="0" smtClean="0"/>
              <a:t> </a:t>
            </a:r>
            <a:r>
              <a:rPr lang="de-DE" dirty="0" smtClean="0"/>
              <a:t>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i="1" dirty="0" smtClean="0"/>
              <a:t>do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 –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de-DE" dirty="0" err="1" smtClean="0"/>
              <a:t>NetLogo</a:t>
            </a:r>
            <a:r>
              <a:rPr lang="de-DE" dirty="0" smtClean="0"/>
              <a:t> -&gt; R</a:t>
            </a:r>
          </a:p>
          <a:p>
            <a:pPr lvl="1"/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alculation</a:t>
            </a:r>
            <a:r>
              <a:rPr lang="de-DE" dirty="0" smtClean="0"/>
              <a:t> </a:t>
            </a:r>
            <a:r>
              <a:rPr lang="de-DE" dirty="0"/>
              <a:t>in </a:t>
            </a:r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smtClean="0"/>
              <a:t>not </a:t>
            </a:r>
            <a:r>
              <a:rPr lang="de-DE" i="1" dirty="0" err="1" smtClean="0"/>
              <a:t>possible</a:t>
            </a:r>
            <a:endParaRPr lang="de-DE" i="1" dirty="0" smtClean="0"/>
          </a:p>
          <a:p>
            <a:pPr lvl="1"/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/>
              <a:t>coding</a:t>
            </a:r>
            <a:r>
              <a:rPr lang="de-DE" dirty="0"/>
              <a:t> in </a:t>
            </a:r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 smtClean="0"/>
              <a:t>clumsy</a:t>
            </a:r>
            <a:endParaRPr lang="de-DE" dirty="0" smtClean="0"/>
          </a:p>
          <a:p>
            <a:r>
              <a:rPr lang="de-DE" dirty="0" smtClean="0"/>
              <a:t>R -&gt; </a:t>
            </a:r>
            <a:r>
              <a:rPr lang="de-DE" dirty="0" err="1" smtClean="0"/>
              <a:t>NetLogo</a:t>
            </a:r>
            <a:r>
              <a:rPr lang="de-DE" dirty="0" smtClean="0"/>
              <a:t> (</a:t>
            </a:r>
            <a:r>
              <a:rPr lang="de-DE" dirty="0" err="1" smtClean="0"/>
              <a:t>RNetLogo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mainly</a:t>
            </a:r>
            <a:r>
              <a:rPr lang="de-DE" dirty="0" smtClean="0"/>
              <a:t> </a:t>
            </a:r>
            <a:r>
              <a:rPr lang="de-DE" dirty="0" err="1" smtClean="0"/>
              <a:t>working</a:t>
            </a:r>
            <a:r>
              <a:rPr lang="de-DE" dirty="0" smtClean="0"/>
              <a:t> in R</a:t>
            </a:r>
          </a:p>
          <a:p>
            <a:pPr lvl="1"/>
            <a:r>
              <a:rPr lang="de-DE" dirty="0" smtClean="0"/>
              <a:t>R: More </a:t>
            </a:r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 smtClean="0"/>
          </a:p>
          <a:p>
            <a:r>
              <a:rPr lang="de-DE" dirty="0" err="1" smtClean="0"/>
              <a:t>Behavior</a:t>
            </a:r>
            <a:r>
              <a:rPr lang="de-DE" dirty="0" smtClean="0"/>
              <a:t> Space -&gt; R</a:t>
            </a:r>
          </a:p>
          <a:p>
            <a:pPr lvl="1"/>
            <a:r>
              <a:rPr lang="de-DE" dirty="0" smtClean="0"/>
              <a:t>‚Data </a:t>
            </a:r>
            <a:r>
              <a:rPr lang="de-DE" dirty="0" err="1" smtClean="0"/>
              <a:t>mining</a:t>
            </a:r>
            <a:r>
              <a:rPr lang="de-DE" dirty="0" smtClean="0"/>
              <a:t>‘ on </a:t>
            </a:r>
            <a:r>
              <a:rPr lang="de-DE" dirty="0" err="1" smtClean="0"/>
              <a:t>big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10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Demonstration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NetLogo</a:t>
            </a:r>
            <a:r>
              <a:rPr lang="de-DE" dirty="0" smtClean="0"/>
              <a:t> R </a:t>
            </a:r>
            <a:r>
              <a:rPr lang="de-DE" dirty="0" err="1" smtClean="0"/>
              <a:t>extension</a:t>
            </a:r>
            <a:r>
              <a:rPr lang="de-DE" dirty="0" smtClean="0"/>
              <a:t> +++ </a:t>
            </a:r>
            <a:r>
              <a:rPr lang="de-DE" dirty="0" err="1" smtClean="0"/>
              <a:t>RNetLogo</a:t>
            </a:r>
            <a:r>
              <a:rPr lang="de-DE" dirty="0" smtClean="0"/>
              <a:t> +++ </a:t>
            </a:r>
            <a:r>
              <a:rPr lang="de-DE" dirty="0" err="1" smtClean="0"/>
              <a:t>BehaviorSpace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7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0</TotalTime>
  <Words>976</Words>
  <Application>Microsoft Macintosh PowerPoint</Application>
  <PresentationFormat>Bildschirmpräsentation (4:3)</PresentationFormat>
  <Paragraphs>182</Paragraphs>
  <Slides>25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Office-Design</vt:lpstr>
      <vt:lpstr>NetLogo &amp; R</vt:lpstr>
      <vt:lpstr>PowerPoint-Präsentation</vt:lpstr>
      <vt:lpstr>Content of Class</vt:lpstr>
      <vt:lpstr>Motivation</vt:lpstr>
      <vt:lpstr>PowerPoint-Präsentation</vt:lpstr>
      <vt:lpstr>Why Statistics for NetLogo?</vt:lpstr>
      <vt:lpstr>What is R?</vt:lpstr>
      <vt:lpstr>How do you do it? – Use cases</vt:lpstr>
      <vt:lpstr>TOOL Demonstration</vt:lpstr>
      <vt:lpstr>extension [r]</vt:lpstr>
      <vt:lpstr>Using extension [r]</vt:lpstr>
      <vt:lpstr>Alternative: Rserve</vt:lpstr>
      <vt:lpstr>The other way round: RNetLogo</vt:lpstr>
      <vt:lpstr>Using RNetLogo</vt:lpstr>
      <vt:lpstr>Using RNetLogo</vt:lpstr>
      <vt:lpstr>BehaviorSpace &amp; R</vt:lpstr>
      <vt:lpstr>PowerPoint-Präsentation</vt:lpstr>
      <vt:lpstr>Using BehaviorSpace with R</vt:lpstr>
      <vt:lpstr>Explore It!</vt:lpstr>
      <vt:lpstr>Application: Fragmented Landscapes</vt:lpstr>
      <vt:lpstr>Effect to Meta(Populations)?</vt:lpstr>
      <vt:lpstr>Measure the effect!</vt:lpstr>
      <vt:lpstr>Assignment I: extension [r]</vt:lpstr>
      <vt:lpstr>PowerPoint-Präsentation</vt:lpstr>
      <vt:lpstr>Have fun!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NetLogo &amp; R</dc:title>
  <dc:creator>Thorben Jensen</dc:creator>
  <cp:lastModifiedBy>Thorben Jensen</cp:lastModifiedBy>
  <cp:revision>156</cp:revision>
  <dcterms:created xsi:type="dcterms:W3CDTF">2014-02-04T13:40:14Z</dcterms:created>
  <dcterms:modified xsi:type="dcterms:W3CDTF">2014-02-19T20:37:46Z</dcterms:modified>
</cp:coreProperties>
</file>